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SemiBold"/>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Poppins Light"/>
      <p:regular r:id="rId38"/>
      <p:bold r:id="rId39"/>
      <p:italic r:id="rId40"/>
      <p:boldItalic r:id="rId41"/>
    </p:embeddedFont>
    <p:embeddedFont>
      <p:font typeface="Montserrat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KnNM9ugvz9tKMO28SqXBKwqYk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A09248-3725-4790-B5CE-ABA1D974BA01}">
  <a:tblStyle styleId="{01A09248-3725-4790-B5CE-ABA1D974BA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20" Type="http://schemas.openxmlformats.org/officeDocument/2006/relationships/slide" Target="slides/slide15.xml"/><Relationship Id="rId42" Type="http://schemas.openxmlformats.org/officeDocument/2006/relationships/font" Target="fonts/MontserratLight-regular.fntdata"/><Relationship Id="rId41" Type="http://schemas.openxmlformats.org/officeDocument/2006/relationships/font" Target="fonts/PoppinsLight-boldItalic.fntdata"/><Relationship Id="rId22" Type="http://schemas.openxmlformats.org/officeDocument/2006/relationships/slide" Target="slides/slide17.xml"/><Relationship Id="rId44" Type="http://schemas.openxmlformats.org/officeDocument/2006/relationships/font" Target="fonts/MontserratLight-italic.fntdata"/><Relationship Id="rId21" Type="http://schemas.openxmlformats.org/officeDocument/2006/relationships/slide" Target="slides/slide16.xml"/><Relationship Id="rId43" Type="http://schemas.openxmlformats.org/officeDocument/2006/relationships/font" Target="fonts/MontserratLight-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regular.fntdata"/><Relationship Id="rId25" Type="http://schemas.openxmlformats.org/officeDocument/2006/relationships/slide" Target="slides/slide20.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ontserratMedium-bold.fntdata"/><Relationship Id="rId12" Type="http://schemas.openxmlformats.org/officeDocument/2006/relationships/slide" Target="slides/slide7.xml"/><Relationship Id="rId34" Type="http://schemas.openxmlformats.org/officeDocument/2006/relationships/font" Target="fonts/MontserratMedium-regular.fntdata"/><Relationship Id="rId15" Type="http://schemas.openxmlformats.org/officeDocument/2006/relationships/slide" Target="slides/slide10.xml"/><Relationship Id="rId37" Type="http://schemas.openxmlformats.org/officeDocument/2006/relationships/font" Target="fonts/MontserratMedium-boldItalic.fntdata"/><Relationship Id="rId14" Type="http://schemas.openxmlformats.org/officeDocument/2006/relationships/slide" Target="slides/slide9.xml"/><Relationship Id="rId36" Type="http://schemas.openxmlformats.org/officeDocument/2006/relationships/font" Target="fonts/MontserratMedium-italic.fntdata"/><Relationship Id="rId17" Type="http://schemas.openxmlformats.org/officeDocument/2006/relationships/slide" Target="slides/slide12.xml"/><Relationship Id="rId39" Type="http://schemas.openxmlformats.org/officeDocument/2006/relationships/font" Target="fonts/PoppinsLight-bold.fntdata"/><Relationship Id="rId16" Type="http://schemas.openxmlformats.org/officeDocument/2006/relationships/slide" Target="slides/slide11.xml"/><Relationship Id="rId38" Type="http://schemas.openxmlformats.org/officeDocument/2006/relationships/font" Target="fonts/Poppins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282462" y="8685213"/>
            <a:ext cx="1176582"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1" type="ftr"/>
          </p:nvPr>
        </p:nvSpPr>
        <p:spPr>
          <a:xfrm>
            <a:off x="69545" y="8686800"/>
            <a:ext cx="34290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 name="Google Shape;7;n"/>
          <p:cNvSpPr txBox="1"/>
          <p:nvPr>
            <p:ph idx="12" type="sldNum"/>
          </p:nvPr>
        </p:nvSpPr>
        <p:spPr>
          <a:xfrm>
            <a:off x="5967045" y="8685213"/>
            <a:ext cx="889367"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ed676968b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ed676968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ded676968b_0_495: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ed676968b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ded676968b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ed676968b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ded676968b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ed676968b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ded676968b_0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f0a4a083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f0a4a08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df0a4a0830_0_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f0a4a083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f0a4a08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df0a4a0830_0_1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f0a4a083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f0a4a08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df0a4a0830_0_2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f6f4460a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f6f4460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df6f4460a3_0_0: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f6f4460a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f6f4460a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df6f4460a3_0_4: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8" name="Google Shape;168;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ed676968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ded676968b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ed676968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ed6769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ded676968b_0_0: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ed676968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ded676968b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d676968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ed676968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ded676968b_0_26: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ed676968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ded676968b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gif"/><Relationship Id="rId3" Type="http://schemas.openxmlformats.org/officeDocument/2006/relationships/image" Target="../media/image3.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hyperlink" Target="mailto:contacto@futurespace.es" TargetMode="External"/><Relationship Id="rId5" Type="http://schemas.openxmlformats.org/officeDocument/2006/relationships/hyperlink" Target="http://www.futurespace.es" TargetMode="External"/><Relationship Id="rId6" Type="http://schemas.openxmlformats.org/officeDocument/2006/relationships/image" Target="../media/image3.png"/><Relationship Id="rId7"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hyperlink" Target="mailto:contacto@futurespace.es" TargetMode="External"/><Relationship Id="rId5" Type="http://schemas.openxmlformats.org/officeDocument/2006/relationships/hyperlink" Target="http://www.futurespace.es" TargetMode="External"/><Relationship Id="rId6" Type="http://schemas.openxmlformats.org/officeDocument/2006/relationships/image" Target="../media/image3.png"/><Relationship Id="rId7"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1 4 1 1 1">
  <p:cSld name="TITLE_1_1_1_4_1_1_1">
    <p:spTree>
      <p:nvGrpSpPr>
        <p:cNvPr id="9" name="Shape 9"/>
        <p:cNvGrpSpPr/>
        <p:nvPr/>
      </p:nvGrpSpPr>
      <p:grpSpPr>
        <a:xfrm>
          <a:off x="0" y="0"/>
          <a:ext cx="0" cy="0"/>
          <a:chOff x="0" y="0"/>
          <a:chExt cx="0" cy="0"/>
        </a:xfrm>
      </p:grpSpPr>
      <p:pic>
        <p:nvPicPr>
          <p:cNvPr id="10" name="Google Shape;10;p8"/>
          <p:cNvPicPr preferRelativeResize="0"/>
          <p:nvPr/>
        </p:nvPicPr>
        <p:blipFill rotWithShape="1">
          <a:blip r:embed="rId2">
            <a:alphaModFix/>
          </a:blip>
          <a:srcRect b="0" l="13996" r="14002" t="0"/>
          <a:stretch/>
        </p:blipFill>
        <p:spPr>
          <a:xfrm>
            <a:off x="0" y="-1"/>
            <a:ext cx="9144003" cy="5143500"/>
          </a:xfrm>
          <a:prstGeom prst="rect">
            <a:avLst/>
          </a:prstGeom>
          <a:noFill/>
          <a:ln>
            <a:noFill/>
          </a:ln>
        </p:spPr>
      </p:pic>
      <p:sp>
        <p:nvSpPr>
          <p:cNvPr id="11" name="Google Shape;11;p8"/>
          <p:cNvSpPr/>
          <p:nvPr/>
        </p:nvSpPr>
        <p:spPr>
          <a:xfrm>
            <a:off x="0" y="0"/>
            <a:ext cx="9144000" cy="5143500"/>
          </a:xfrm>
          <a:prstGeom prst="rect">
            <a:avLst/>
          </a:prstGeom>
          <a:solidFill>
            <a:srgbClr val="026FC1">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8"/>
          <p:cNvPicPr preferRelativeResize="0"/>
          <p:nvPr/>
        </p:nvPicPr>
        <p:blipFill rotWithShape="1">
          <a:blip r:embed="rId3">
            <a:alphaModFix/>
          </a:blip>
          <a:srcRect b="0" l="0" r="0" t="0"/>
          <a:stretch/>
        </p:blipFill>
        <p:spPr>
          <a:xfrm>
            <a:off x="263825" y="219525"/>
            <a:ext cx="1913900" cy="604800"/>
          </a:xfrm>
          <a:prstGeom prst="rect">
            <a:avLst/>
          </a:prstGeom>
          <a:noFill/>
          <a:ln>
            <a:noFill/>
          </a:ln>
        </p:spPr>
      </p:pic>
      <p:sp>
        <p:nvSpPr>
          <p:cNvPr id="13" name="Google Shape;13;p8"/>
          <p:cNvSpPr txBox="1"/>
          <p:nvPr/>
        </p:nvSpPr>
        <p:spPr>
          <a:xfrm>
            <a:off x="976500" y="2688751"/>
            <a:ext cx="7191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200"/>
              <a:buFont typeface="Arial"/>
              <a:buNone/>
            </a:pPr>
            <a:r>
              <a:rPr b="1" i="0" lang="es-ES" sz="1600" u="none" cap="none" strike="noStrike">
                <a:solidFill>
                  <a:schemeClr val="lt1"/>
                </a:solidFill>
                <a:latin typeface="Montserrat SemiBold"/>
                <a:ea typeface="Montserrat SemiBold"/>
                <a:cs typeface="Montserrat SemiBold"/>
                <a:sym typeface="Montserrat SemiBold"/>
              </a:rPr>
              <a:t>Donde el futuro se hace presente</a:t>
            </a:r>
            <a:endParaRPr b="0" i="0" sz="1600" u="none" cap="none" strike="noStrike">
              <a:solidFill>
                <a:srgbClr val="FFFFFF"/>
              </a:solidFill>
              <a:latin typeface="Montserrat"/>
              <a:ea typeface="Montserrat"/>
              <a:cs typeface="Montserrat"/>
              <a:sym typeface="Montserrat"/>
            </a:endParaRPr>
          </a:p>
        </p:txBody>
      </p:sp>
      <p:pic>
        <p:nvPicPr>
          <p:cNvPr id="14" name="Google Shape;14;p8"/>
          <p:cNvPicPr preferRelativeResize="0"/>
          <p:nvPr/>
        </p:nvPicPr>
        <p:blipFill rotWithShape="1">
          <a:blip r:embed="rId3">
            <a:alphaModFix/>
          </a:blip>
          <a:srcRect b="25943" l="24006" r="36698" t="27938"/>
          <a:stretch/>
        </p:blipFill>
        <p:spPr>
          <a:xfrm>
            <a:off x="2600811" y="1959855"/>
            <a:ext cx="2102233" cy="728897"/>
          </a:xfrm>
          <a:prstGeom prst="rect">
            <a:avLst/>
          </a:prstGeom>
          <a:noFill/>
          <a:ln>
            <a:noFill/>
          </a:ln>
        </p:spPr>
      </p:pic>
      <p:pic>
        <p:nvPicPr>
          <p:cNvPr id="15" name="Google Shape;15;p8"/>
          <p:cNvPicPr preferRelativeResize="0"/>
          <p:nvPr/>
        </p:nvPicPr>
        <p:blipFill rotWithShape="1">
          <a:blip r:embed="rId3">
            <a:alphaModFix/>
          </a:blip>
          <a:srcRect b="25943" l="63298" r="0" t="27938"/>
          <a:stretch/>
        </p:blipFill>
        <p:spPr>
          <a:xfrm>
            <a:off x="4783226" y="1959855"/>
            <a:ext cx="1963607" cy="728897"/>
          </a:xfrm>
          <a:prstGeom prst="rect">
            <a:avLst/>
          </a:prstGeom>
          <a:noFill/>
          <a:ln>
            <a:noFill/>
          </a:ln>
        </p:spPr>
      </p:pic>
      <p:sp>
        <p:nvSpPr>
          <p:cNvPr id="16" name="Google Shape;16;p8"/>
          <p:cNvSpPr txBox="1"/>
          <p:nvPr/>
        </p:nvSpPr>
        <p:spPr>
          <a:xfrm>
            <a:off x="2782502" y="4642725"/>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chemeClr val="lt1"/>
                </a:solidFill>
                <a:latin typeface="Montserrat"/>
                <a:ea typeface="Montserrat"/>
                <a:cs typeface="Montserrat"/>
                <a:sym typeface="Montserrat"/>
              </a:rPr>
              <a:t>www.futurespace.es</a:t>
            </a:r>
            <a:endParaRPr b="0" i="0" sz="1000" u="none" cap="none" strike="noStrike">
              <a:solidFill>
                <a:srgbClr val="FFFFFF"/>
              </a:solidFill>
              <a:latin typeface="Montserrat"/>
              <a:ea typeface="Montserrat"/>
              <a:cs typeface="Montserrat"/>
              <a:sym typeface="Montserrat"/>
            </a:endParaRPr>
          </a:p>
        </p:txBody>
      </p:sp>
      <p:sp>
        <p:nvSpPr>
          <p:cNvPr id="17" name="Google Shape;17;p8"/>
          <p:cNvSpPr txBox="1"/>
          <p:nvPr/>
        </p:nvSpPr>
        <p:spPr>
          <a:xfrm>
            <a:off x="2782502" y="4642725"/>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www.futurespace.es</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82" name="Google Shape;82;p17"/>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83" name="Google Shape;83;p17"/>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84" name="Google Shape;84;p17"/>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85" name="Google Shape;85;p17"/>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3">
  <p:cSld name="TITLE_1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89" name="Google Shape;89;p18"/>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90" name="Google Shape;90;p18"/>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91" name="Google Shape;91;p18"/>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92" name="Google Shape;92;p18"/>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p:cSld name="16_Contents slide layout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9"/>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96" name="Google Shape;96;p19"/>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97" name="Google Shape;97;p19"/>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98" name="Google Shape;98;p19"/>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99" name="Google Shape;99;p19"/>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02" name="Google Shape;102;p20"/>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03" name="Google Shape;103;p20"/>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04" name="Google Shape;104;p20"/>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05" name="Google Shape;105;p20"/>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1">
  <p:cSld name="12_Contents slide layout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21"/>
          <p:cNvPicPr preferRelativeResize="0"/>
          <p:nvPr/>
        </p:nvPicPr>
        <p:blipFill rotWithShape="1">
          <a:blip r:embed="rId3">
            <a:alphaModFix/>
          </a:blip>
          <a:srcRect b="0" l="0" r="0" t="0"/>
          <a:stretch/>
        </p:blipFill>
        <p:spPr>
          <a:xfrm>
            <a:off x="7539875" y="149550"/>
            <a:ext cx="1433750" cy="453066"/>
          </a:xfrm>
          <a:prstGeom prst="rect">
            <a:avLst/>
          </a:prstGeom>
          <a:noFill/>
          <a:ln>
            <a:noFill/>
          </a:ln>
        </p:spPr>
      </p:pic>
      <p:sp>
        <p:nvSpPr>
          <p:cNvPr id="109" name="Google Shape;109;p21"/>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10" name="Google Shape;110;p21"/>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11" name="Google Shape;111;p21"/>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p:cSld name="16_Contents slide layout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2"/>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22"/>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15" name="Google Shape;115;p22"/>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16" name="Google Shape;116;p22"/>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17" name="Google Shape;117;p22"/>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18" name="Google Shape;118;p22"/>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1">
  <p:cSld name="16_Contents slide layout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23"/>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22" name="Google Shape;122;p23"/>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23" name="Google Shape;123;p23"/>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24" name="Google Shape;124;p23"/>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25" name="Google Shape;125;p23"/>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1 1">
  <p:cSld name="16_Contents slide layout_1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4"/>
          <p:cNvSpPr/>
          <p:nvPr/>
        </p:nvSpPr>
        <p:spPr>
          <a:xfrm>
            <a:off x="0" y="0"/>
            <a:ext cx="9144000" cy="5143500"/>
          </a:xfrm>
          <a:prstGeom prst="rect">
            <a:avLst/>
          </a:prstGeom>
          <a:solidFill>
            <a:srgbClr val="0000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 name="Google Shape;128;p24"/>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29" name="Google Shape;129;p24"/>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30" name="Google Shape;130;p24"/>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31" name="Google Shape;131;p24"/>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32" name="Google Shape;132;p24"/>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2">
  <p:cSld name="12_Contents slide layout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5"/>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25"/>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36" name="Google Shape;136;p25"/>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37" name="Google Shape;137;p25"/>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38" name="Google Shape;138;p25"/>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39" name="Google Shape;139;p25"/>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2 1">
  <p:cSld name="TITLE_1_1_2_1">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2">
            <a:alphaModFix/>
          </a:blip>
          <a:srcRect b="0" l="13996" r="14002" t="-4134"/>
          <a:stretch/>
        </p:blipFill>
        <p:spPr>
          <a:xfrm>
            <a:off x="0" y="-212550"/>
            <a:ext cx="9144000" cy="5356050"/>
          </a:xfrm>
          <a:prstGeom prst="rect">
            <a:avLst/>
          </a:prstGeom>
          <a:noFill/>
          <a:ln>
            <a:noFill/>
          </a:ln>
        </p:spPr>
      </p:pic>
      <p:sp>
        <p:nvSpPr>
          <p:cNvPr id="142" name="Google Shape;142;p26"/>
          <p:cNvSpPr/>
          <p:nvPr/>
        </p:nvSpPr>
        <p:spPr>
          <a:xfrm>
            <a:off x="0" y="0"/>
            <a:ext cx="9144000" cy="5143500"/>
          </a:xfrm>
          <a:prstGeom prst="rect">
            <a:avLst/>
          </a:prstGeom>
          <a:solidFill>
            <a:srgbClr val="026FC1">
              <a:alpha val="4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26"/>
          <p:cNvCxnSpPr/>
          <p:nvPr/>
        </p:nvCxnSpPr>
        <p:spPr>
          <a:xfrm>
            <a:off x="1114400" y="1140769"/>
            <a:ext cx="3300" cy="890400"/>
          </a:xfrm>
          <a:prstGeom prst="straightConnector1">
            <a:avLst/>
          </a:prstGeom>
          <a:noFill/>
          <a:ln cap="flat" cmpd="sng" w="28575">
            <a:solidFill>
              <a:srgbClr val="FFFFFF"/>
            </a:solidFill>
            <a:prstDash val="solid"/>
            <a:round/>
            <a:headEnd len="sm" w="sm" type="none"/>
            <a:tailEnd len="sm" w="sm" type="none"/>
          </a:ln>
        </p:spPr>
      </p:cxnSp>
      <p:grpSp>
        <p:nvGrpSpPr>
          <p:cNvPr id="144" name="Google Shape;144;p26"/>
          <p:cNvGrpSpPr/>
          <p:nvPr/>
        </p:nvGrpSpPr>
        <p:grpSpPr>
          <a:xfrm>
            <a:off x="1114425" y="1125401"/>
            <a:ext cx="6915151" cy="910673"/>
            <a:chOff x="1054150" y="1633650"/>
            <a:chExt cx="6915151" cy="863525"/>
          </a:xfrm>
        </p:grpSpPr>
        <p:grpSp>
          <p:nvGrpSpPr>
            <p:cNvPr id="145" name="Google Shape;145;p26"/>
            <p:cNvGrpSpPr/>
            <p:nvPr/>
          </p:nvGrpSpPr>
          <p:grpSpPr>
            <a:xfrm>
              <a:off x="1054150" y="1633650"/>
              <a:ext cx="6915151" cy="863525"/>
              <a:chOff x="1054150" y="1633650"/>
              <a:chExt cx="6915151" cy="863525"/>
            </a:xfrm>
          </p:grpSpPr>
          <p:cxnSp>
            <p:nvCxnSpPr>
              <p:cNvPr id="146" name="Google Shape;146;p26"/>
              <p:cNvCxnSpPr/>
              <p:nvPr/>
            </p:nvCxnSpPr>
            <p:spPr>
              <a:xfrm flipH="1" rot="10800000">
                <a:off x="1056338" y="1633650"/>
                <a:ext cx="6909600" cy="29400"/>
              </a:xfrm>
              <a:prstGeom prst="straightConnector1">
                <a:avLst/>
              </a:prstGeom>
              <a:noFill/>
              <a:ln cap="flat" cmpd="sng" w="28575">
                <a:solidFill>
                  <a:srgbClr val="FFFFFF"/>
                </a:solidFill>
                <a:prstDash val="solid"/>
                <a:round/>
                <a:headEnd len="sm" w="sm" type="none"/>
                <a:tailEnd len="sm" w="sm" type="none"/>
              </a:ln>
            </p:spPr>
          </p:cxnSp>
          <p:cxnSp>
            <p:nvCxnSpPr>
              <p:cNvPr id="147" name="Google Shape;147;p26"/>
              <p:cNvCxnSpPr/>
              <p:nvPr/>
            </p:nvCxnSpPr>
            <p:spPr>
              <a:xfrm flipH="1" rot="10800000">
                <a:off x="1054150" y="2492375"/>
                <a:ext cx="1308900" cy="4800"/>
              </a:xfrm>
              <a:prstGeom prst="straightConnector1">
                <a:avLst/>
              </a:prstGeom>
              <a:noFill/>
              <a:ln cap="flat" cmpd="sng" w="28575">
                <a:solidFill>
                  <a:srgbClr val="FFFFFF"/>
                </a:solidFill>
                <a:prstDash val="solid"/>
                <a:round/>
                <a:headEnd len="sm" w="sm" type="none"/>
                <a:tailEnd len="sm" w="sm" type="none"/>
              </a:ln>
            </p:spPr>
          </p:cxnSp>
          <p:cxnSp>
            <p:nvCxnSpPr>
              <p:cNvPr id="148" name="Google Shape;148;p26"/>
              <p:cNvCxnSpPr/>
              <p:nvPr/>
            </p:nvCxnSpPr>
            <p:spPr>
              <a:xfrm flipH="1" rot="10800000">
                <a:off x="6695801" y="2478738"/>
                <a:ext cx="1270200" cy="12300"/>
              </a:xfrm>
              <a:prstGeom prst="straightConnector1">
                <a:avLst/>
              </a:prstGeom>
              <a:noFill/>
              <a:ln cap="flat" cmpd="sng" w="28575">
                <a:solidFill>
                  <a:srgbClr val="FFFFFF"/>
                </a:solidFill>
                <a:prstDash val="solid"/>
                <a:round/>
                <a:headEnd len="sm" w="sm" type="none"/>
                <a:tailEnd len="sm" w="sm" type="none"/>
              </a:ln>
            </p:spPr>
          </p:cxnSp>
          <p:cxnSp>
            <p:nvCxnSpPr>
              <p:cNvPr id="149" name="Google Shape;149;p26"/>
              <p:cNvCxnSpPr/>
              <p:nvPr/>
            </p:nvCxnSpPr>
            <p:spPr>
              <a:xfrm>
                <a:off x="7966001" y="1648175"/>
                <a:ext cx="3300" cy="844200"/>
              </a:xfrm>
              <a:prstGeom prst="straightConnector1">
                <a:avLst/>
              </a:prstGeom>
              <a:noFill/>
              <a:ln cap="flat" cmpd="sng" w="28575">
                <a:solidFill>
                  <a:srgbClr val="FFFFFF"/>
                </a:solidFill>
                <a:prstDash val="solid"/>
                <a:round/>
                <a:headEnd len="sm" w="sm" type="none"/>
                <a:tailEnd len="sm" w="sm" type="none"/>
              </a:ln>
            </p:spPr>
          </p:cxnSp>
        </p:grpSp>
        <p:sp>
          <p:nvSpPr>
            <p:cNvPr id="150" name="Google Shape;150;p26"/>
            <p:cNvSpPr txBox="1"/>
            <p:nvPr/>
          </p:nvSpPr>
          <p:spPr>
            <a:xfrm>
              <a:off x="2177751" y="1727450"/>
              <a:ext cx="4643100" cy="68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ES" sz="3500" u="none" cap="none" strike="noStrike">
                  <a:solidFill>
                    <a:srgbClr val="FDFDFD"/>
                  </a:solidFill>
                  <a:latin typeface="Montserrat SemiBold"/>
                  <a:ea typeface="Montserrat SemiBold"/>
                  <a:cs typeface="Montserrat SemiBold"/>
                  <a:sym typeface="Montserrat SemiBold"/>
                </a:rPr>
                <a:t>MUCHAS GRACIAS </a:t>
              </a:r>
              <a:endParaRPr b="1" i="0" sz="3500" u="none" cap="none" strike="noStrike">
                <a:solidFill>
                  <a:srgbClr val="FDFDFD"/>
                </a:solidFill>
                <a:latin typeface="Montserrat SemiBold"/>
                <a:ea typeface="Montserrat SemiBold"/>
                <a:cs typeface="Montserrat SemiBold"/>
                <a:sym typeface="Montserrat SemiBold"/>
              </a:endParaRPr>
            </a:p>
          </p:txBody>
        </p:sp>
      </p:grpSp>
      <p:grpSp>
        <p:nvGrpSpPr>
          <p:cNvPr id="151" name="Google Shape;151;p26"/>
          <p:cNvGrpSpPr/>
          <p:nvPr/>
        </p:nvGrpSpPr>
        <p:grpSpPr>
          <a:xfrm>
            <a:off x="177518" y="3843755"/>
            <a:ext cx="1708664" cy="414984"/>
            <a:chOff x="121579" y="3892063"/>
            <a:chExt cx="1392100" cy="338100"/>
          </a:xfrm>
        </p:grpSpPr>
        <p:pic>
          <p:nvPicPr>
            <p:cNvPr id="152" name="Google Shape;152;p26"/>
            <p:cNvPicPr preferRelativeResize="0"/>
            <p:nvPr/>
          </p:nvPicPr>
          <p:blipFill rotWithShape="1">
            <a:blip r:embed="rId3">
              <a:alphaModFix/>
            </a:blip>
            <a:srcRect b="21070" l="23189" r="0" t="30201"/>
            <a:stretch/>
          </p:blipFill>
          <p:spPr>
            <a:xfrm>
              <a:off x="397229" y="3979212"/>
              <a:ext cx="1116450" cy="223800"/>
            </a:xfrm>
            <a:prstGeom prst="rect">
              <a:avLst/>
            </a:prstGeom>
            <a:noFill/>
            <a:ln>
              <a:noFill/>
            </a:ln>
          </p:spPr>
        </p:pic>
        <p:pic>
          <p:nvPicPr>
            <p:cNvPr id="153" name="Google Shape;153;p26"/>
            <p:cNvPicPr preferRelativeResize="0"/>
            <p:nvPr/>
          </p:nvPicPr>
          <p:blipFill rotWithShape="1">
            <a:blip r:embed="rId3">
              <a:alphaModFix/>
            </a:blip>
            <a:srcRect b="5132" l="1727" r="76398" t="0"/>
            <a:stretch/>
          </p:blipFill>
          <p:spPr>
            <a:xfrm>
              <a:off x="121579" y="3892063"/>
              <a:ext cx="246675" cy="338100"/>
            </a:xfrm>
            <a:prstGeom prst="rect">
              <a:avLst/>
            </a:prstGeom>
            <a:noFill/>
            <a:ln>
              <a:noFill/>
            </a:ln>
          </p:spPr>
        </p:pic>
      </p:grpSp>
      <p:sp>
        <p:nvSpPr>
          <p:cNvPr id="154" name="Google Shape;154;p26"/>
          <p:cNvSpPr txBox="1"/>
          <p:nvPr/>
        </p:nvSpPr>
        <p:spPr>
          <a:xfrm>
            <a:off x="95425" y="4258738"/>
            <a:ext cx="33447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DFDFD"/>
                </a:solidFill>
                <a:latin typeface="Montserrat"/>
                <a:ea typeface="Montserrat"/>
                <a:cs typeface="Montserrat"/>
                <a:sym typeface="Montserrat"/>
              </a:rPr>
              <a:t>T. +34  916 586 609  | </a:t>
            </a:r>
            <a:r>
              <a:rPr b="0" i="0" lang="es-ES" sz="700" u="none" cap="none" strike="noStrike">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contacto@futurespace.es</a:t>
            </a:r>
            <a:r>
              <a:rPr b="0" i="0" lang="es-ES" sz="700" u="none" cap="none" strike="noStrike">
                <a:solidFill>
                  <a:srgbClr val="FFFFFF"/>
                </a:solidFill>
                <a:latin typeface="Montserrat"/>
                <a:ea typeface="Montserrat"/>
                <a:cs typeface="Montserrat"/>
                <a:sym typeface="Montserrat"/>
              </a:rPr>
              <a:t> | </a:t>
            </a:r>
            <a:r>
              <a:rPr b="0" i="0" lang="es-ES" sz="700" u="none" cap="none" strike="noStrike">
                <a:solidFill>
                  <a:srgbClr val="FFFFFF"/>
                </a:solidFill>
                <a:uFill>
                  <a:noFill/>
                </a:uFill>
                <a:latin typeface="Montserrat"/>
                <a:ea typeface="Montserrat"/>
                <a:cs typeface="Montserrat"/>
                <a:sym typeface="Montserrat"/>
                <a:hlinkClick r:id="rId5">
                  <a:extLst>
                    <a:ext uri="{A12FA001-AC4F-418D-AE19-62706E023703}">
                      <ahyp:hlinkClr val="tx"/>
                    </a:ext>
                  </a:extLst>
                </a:hlinkClick>
              </a:rPr>
              <a:t>www.futurespace.es</a:t>
            </a:r>
            <a:r>
              <a:rPr b="0" i="0" lang="es-ES" sz="700" u="none" cap="none" strike="noStrike">
                <a:solidFill>
                  <a:srgbClr val="FFFFFF"/>
                </a:solidFill>
                <a:latin typeface="Montserrat"/>
                <a:ea typeface="Montserrat"/>
                <a:cs typeface="Montserrat"/>
                <a:sym typeface="Montserrat"/>
              </a:rPr>
              <a:t> </a:t>
            </a:r>
            <a:endParaRPr b="0" i="0" sz="7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FFFFF"/>
                </a:solidFill>
                <a:latin typeface="Montserrat"/>
                <a:ea typeface="Montserrat"/>
                <a:cs typeface="Montserrat"/>
                <a:sym typeface="Montserrat"/>
              </a:rPr>
              <a:t>Edificio Marpe, Av. de Tenerife, 2, 28703, San Sebastián de los Reyes</a:t>
            </a:r>
            <a:endParaRPr b="0" i="0" sz="700" u="none" cap="none" strike="noStrike">
              <a:solidFill>
                <a:srgbClr val="FFFFFF"/>
              </a:solidFill>
              <a:latin typeface="Montserrat"/>
              <a:ea typeface="Montserrat"/>
              <a:cs typeface="Montserrat"/>
              <a:sym typeface="Montserrat"/>
            </a:endParaRPr>
          </a:p>
        </p:txBody>
      </p:sp>
      <p:sp>
        <p:nvSpPr>
          <p:cNvPr id="155" name="Google Shape;155;p26"/>
          <p:cNvSpPr txBox="1"/>
          <p:nvPr/>
        </p:nvSpPr>
        <p:spPr>
          <a:xfrm>
            <a:off x="95425" y="4659838"/>
            <a:ext cx="5164200" cy="40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rPr b="0" i="0" lang="es-ES" sz="500" u="none" cap="none" strike="noStrike">
                <a:solidFill>
                  <a:srgbClr val="FFFFFF"/>
                </a:solidFill>
                <a:latin typeface="Montserrat Light"/>
                <a:ea typeface="Montserrat Light"/>
                <a:cs typeface="Montserrat Light"/>
                <a:sym typeface="Montserrat Light"/>
              </a:rPr>
              <a:t>© [YEAR OF CREATION] Future Space, S.A.. All intellectual and industrial property rights of the presentation and all its contents are reserved and belong to Future Space, S.A. or its licensors. The reproduction, distribution, public communication and transformation of the presentation and its elements are prohibited without the prior authorisation of Future Space, S.A.. Likewise, the name of Future Space and the logos are registered trademarks, so it is also forbidden to use, copy or imitate them without the prior consent of Future Space, S.A.</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p:txBody>
      </p:sp>
      <p:pic>
        <p:nvPicPr>
          <p:cNvPr id="156" name="Google Shape;156;p26"/>
          <p:cNvPicPr preferRelativeResize="0"/>
          <p:nvPr/>
        </p:nvPicPr>
        <p:blipFill rotWithShape="1">
          <a:blip r:embed="rId6">
            <a:alphaModFix amt="10000"/>
          </a:blip>
          <a:srcRect b="14357" l="0" r="16539" t="3159"/>
          <a:stretch/>
        </p:blipFill>
        <p:spPr>
          <a:xfrm>
            <a:off x="7368475" y="2721225"/>
            <a:ext cx="1775525" cy="2339725"/>
          </a:xfrm>
          <a:prstGeom prst="rect">
            <a:avLst/>
          </a:prstGeom>
          <a:noFill/>
          <a:ln>
            <a:noFill/>
          </a:ln>
        </p:spPr>
      </p:pic>
      <p:pic>
        <p:nvPicPr>
          <p:cNvPr id="157" name="Google Shape;157;p26"/>
          <p:cNvPicPr preferRelativeResize="0"/>
          <p:nvPr/>
        </p:nvPicPr>
        <p:blipFill rotWithShape="1">
          <a:blip r:embed="rId7">
            <a:alphaModFix/>
          </a:blip>
          <a:srcRect b="0" l="8116" r="8115" t="0"/>
          <a:stretch/>
        </p:blipFill>
        <p:spPr>
          <a:xfrm>
            <a:off x="7862632" y="4786150"/>
            <a:ext cx="1150943" cy="274800"/>
          </a:xfrm>
          <a:prstGeom prst="rect">
            <a:avLst/>
          </a:prstGeom>
          <a:noFill/>
          <a:ln>
            <a:noFill/>
          </a:ln>
        </p:spPr>
      </p:pic>
      <p:sp>
        <p:nvSpPr>
          <p:cNvPr id="158" name="Google Shape;158;p26"/>
          <p:cNvSpPr txBox="1"/>
          <p:nvPr/>
        </p:nvSpPr>
        <p:spPr>
          <a:xfrm>
            <a:off x="2000450" y="1827175"/>
            <a:ext cx="5145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ES" sz="1600" u="none" cap="none" strike="noStrike">
                <a:solidFill>
                  <a:srgbClr val="FFFFFF"/>
                </a:solidFill>
                <a:latin typeface="Montserrat"/>
                <a:ea typeface="Montserrat"/>
                <a:cs typeface="Montserrat"/>
                <a:sym typeface="Montserrat"/>
              </a:rPr>
              <a:t>Donde el futuro se hace presente</a:t>
            </a:r>
            <a:endParaRPr b="0" i="0" sz="16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2 1">
  <p:cSld name="TITLE_1_2_1">
    <p:spTree>
      <p:nvGrpSpPr>
        <p:cNvPr id="18" name="Shape 18"/>
        <p:cNvGrpSpPr/>
        <p:nvPr/>
      </p:nvGrpSpPr>
      <p:grpSpPr>
        <a:xfrm>
          <a:off x="0" y="0"/>
          <a:ext cx="0" cy="0"/>
          <a:chOff x="0" y="0"/>
          <a:chExt cx="0" cy="0"/>
        </a:xfrm>
      </p:grpSpPr>
      <p:sp>
        <p:nvSpPr>
          <p:cNvPr id="19" name="Google Shape;19;p9"/>
          <p:cNvSpPr/>
          <p:nvPr/>
        </p:nvSpPr>
        <p:spPr>
          <a:xfrm>
            <a:off x="125" y="100"/>
            <a:ext cx="9144000" cy="1177800"/>
          </a:xfrm>
          <a:prstGeom prst="rect">
            <a:avLst/>
          </a:prstGeom>
          <a:gradFill>
            <a:gsLst>
              <a:gs pos="0">
                <a:srgbClr val="008ED6"/>
              </a:gs>
              <a:gs pos="100000">
                <a:srgbClr val="005CB3"/>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9"/>
          <p:cNvPicPr preferRelativeResize="0"/>
          <p:nvPr/>
        </p:nvPicPr>
        <p:blipFill rotWithShape="1">
          <a:blip r:embed="rId2">
            <a:alphaModFix amt="50000"/>
          </a:blip>
          <a:srcRect b="34098" l="0" r="0" t="34096"/>
          <a:stretch/>
        </p:blipFill>
        <p:spPr>
          <a:xfrm>
            <a:off x="0" y="0"/>
            <a:ext cx="9144003" cy="1177799"/>
          </a:xfrm>
          <a:prstGeom prst="rect">
            <a:avLst/>
          </a:prstGeom>
          <a:noFill/>
          <a:ln>
            <a:noFill/>
          </a:ln>
        </p:spPr>
      </p:pic>
      <p:pic>
        <p:nvPicPr>
          <p:cNvPr id="21" name="Google Shape;21;p9"/>
          <p:cNvPicPr preferRelativeResize="0"/>
          <p:nvPr/>
        </p:nvPicPr>
        <p:blipFill rotWithShape="1">
          <a:blip r:embed="rId3">
            <a:alphaModFix amt="5000"/>
          </a:blip>
          <a:srcRect b="0" l="0" r="25071" t="36419"/>
          <a:stretch/>
        </p:blipFill>
        <p:spPr>
          <a:xfrm>
            <a:off x="6451800" y="1171700"/>
            <a:ext cx="2692200" cy="2284275"/>
          </a:xfrm>
          <a:prstGeom prst="rect">
            <a:avLst/>
          </a:prstGeom>
          <a:noFill/>
          <a:ln>
            <a:noFill/>
          </a:ln>
        </p:spPr>
      </p:pic>
      <p:pic>
        <p:nvPicPr>
          <p:cNvPr id="22" name="Google Shape;22;p9"/>
          <p:cNvPicPr preferRelativeResize="0"/>
          <p:nvPr/>
        </p:nvPicPr>
        <p:blipFill rotWithShape="1">
          <a:blip r:embed="rId4">
            <a:alphaModFix amt="10000"/>
          </a:blip>
          <a:srcRect b="63828" l="0" r="17347" t="8991"/>
          <a:stretch/>
        </p:blipFill>
        <p:spPr>
          <a:xfrm>
            <a:off x="6684525" y="-6100"/>
            <a:ext cx="2459600" cy="1177800"/>
          </a:xfrm>
          <a:prstGeom prst="rect">
            <a:avLst/>
          </a:prstGeom>
          <a:noFill/>
          <a:ln>
            <a:noFill/>
          </a:ln>
        </p:spPr>
      </p:pic>
      <p:pic>
        <p:nvPicPr>
          <p:cNvPr id="23" name="Google Shape;23;p9"/>
          <p:cNvPicPr preferRelativeResize="0"/>
          <p:nvPr/>
        </p:nvPicPr>
        <p:blipFill rotWithShape="1">
          <a:blip r:embed="rId5">
            <a:alphaModFix/>
          </a:blip>
          <a:srcRect b="0" l="0" r="0" t="0"/>
          <a:stretch/>
        </p:blipFill>
        <p:spPr>
          <a:xfrm>
            <a:off x="7539875" y="149550"/>
            <a:ext cx="1433750" cy="453066"/>
          </a:xfrm>
          <a:prstGeom prst="rect">
            <a:avLst/>
          </a:prstGeom>
          <a:noFill/>
          <a:ln>
            <a:noFill/>
          </a:ln>
        </p:spPr>
      </p:pic>
      <p:sp>
        <p:nvSpPr>
          <p:cNvPr id="24" name="Google Shape;24;p9"/>
          <p:cNvSpPr txBox="1"/>
          <p:nvPr/>
        </p:nvSpPr>
        <p:spPr>
          <a:xfrm>
            <a:off x="2782614" y="4740650"/>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rgbClr val="1B1B1B"/>
                </a:solidFill>
                <a:latin typeface="Montserrat"/>
                <a:ea typeface="Montserrat"/>
                <a:cs typeface="Montserrat"/>
                <a:sym typeface="Montserrat"/>
              </a:rPr>
              <a:t>www.futurespace.es</a:t>
            </a:r>
            <a:endParaRPr b="0" i="0" sz="1000" u="none" cap="none" strike="noStrike">
              <a:solidFill>
                <a:srgbClr val="1B1B1B"/>
              </a:solidFill>
              <a:latin typeface="Montserrat"/>
              <a:ea typeface="Montserrat"/>
              <a:cs typeface="Montserrat"/>
              <a:sym typeface="Montserrat"/>
            </a:endParaRPr>
          </a:p>
        </p:txBody>
      </p:sp>
      <p:cxnSp>
        <p:nvCxnSpPr>
          <p:cNvPr id="25" name="Google Shape;25;p9"/>
          <p:cNvCxnSpPr/>
          <p:nvPr/>
        </p:nvCxnSpPr>
        <p:spPr>
          <a:xfrm>
            <a:off x="376825" y="1406800"/>
            <a:ext cx="0" cy="3387300"/>
          </a:xfrm>
          <a:prstGeom prst="straightConnector1">
            <a:avLst/>
          </a:prstGeom>
          <a:noFill/>
          <a:ln cap="flat" cmpd="sng" w="9525">
            <a:solidFill>
              <a:srgbClr val="F3F3F3"/>
            </a:solidFill>
            <a:prstDash val="solid"/>
            <a:round/>
            <a:headEnd len="sm" w="sm" type="none"/>
            <a:tailEnd len="sm" w="sm" type="none"/>
          </a:ln>
        </p:spPr>
      </p:cxnSp>
      <p:grpSp>
        <p:nvGrpSpPr>
          <p:cNvPr id="26" name="Google Shape;26;p9"/>
          <p:cNvGrpSpPr/>
          <p:nvPr/>
        </p:nvGrpSpPr>
        <p:grpSpPr>
          <a:xfrm>
            <a:off x="156875" y="93175"/>
            <a:ext cx="3879600" cy="292500"/>
            <a:chOff x="166500" y="64325"/>
            <a:chExt cx="3879600" cy="292500"/>
          </a:xfrm>
        </p:grpSpPr>
        <p:sp>
          <p:nvSpPr>
            <p:cNvPr id="27" name="Google Shape;27;p9"/>
            <p:cNvSpPr txBox="1"/>
            <p:nvPr/>
          </p:nvSpPr>
          <p:spPr>
            <a:xfrm>
              <a:off x="458700" y="64325"/>
              <a:ext cx="3587400" cy="292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700"/>
                <a:buFont typeface="Arial"/>
                <a:buNone/>
              </a:pPr>
              <a:r>
                <a:rPr b="0" i="0" lang="es-ES" sz="700" u="none" cap="none" strike="noStrike">
                  <a:solidFill>
                    <a:srgbClr val="FFFFFF"/>
                  </a:solidFill>
                  <a:latin typeface="Montserrat Medium"/>
                  <a:ea typeface="Montserrat Medium"/>
                  <a:cs typeface="Montserrat Medium"/>
                  <a:sym typeface="Montserrat Medium"/>
                </a:rPr>
                <a:t>Future Space  |  índice</a:t>
              </a:r>
              <a:endParaRPr b="0" i="0" sz="700" u="none" cap="none" strike="noStrike">
                <a:solidFill>
                  <a:srgbClr val="FFFFFF"/>
                </a:solidFill>
                <a:latin typeface="Montserrat Medium"/>
                <a:ea typeface="Montserrat Medium"/>
                <a:cs typeface="Montserrat Medium"/>
                <a:sym typeface="Montserrat Medium"/>
              </a:endParaRPr>
            </a:p>
          </p:txBody>
        </p:sp>
        <p:cxnSp>
          <p:nvCxnSpPr>
            <p:cNvPr id="28" name="Google Shape;28;p9"/>
            <p:cNvCxnSpPr/>
            <p:nvPr/>
          </p:nvCxnSpPr>
          <p:spPr>
            <a:xfrm flipH="1" rot="10800000">
              <a:off x="166500" y="209525"/>
              <a:ext cx="292200" cy="2100"/>
            </a:xfrm>
            <a:prstGeom prst="straightConnector1">
              <a:avLst/>
            </a:prstGeom>
            <a:noFill/>
            <a:ln cap="flat" cmpd="sng" w="9525">
              <a:solidFill>
                <a:srgbClr val="FFFFFF"/>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0"/>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0"/>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32" name="Google Shape;32;p10"/>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3" name="Shape 33"/>
        <p:cNvGrpSpPr/>
        <p:nvPr/>
      </p:nvGrpSpPr>
      <p:grpSpPr>
        <a:xfrm>
          <a:off x="0" y="0"/>
          <a:ext cx="0" cy="0"/>
          <a:chOff x="0" y="0"/>
          <a:chExt cx="0" cy="0"/>
        </a:xfrm>
      </p:grpSpPr>
      <p:sp>
        <p:nvSpPr>
          <p:cNvPr id="34" name="Google Shape;34;p11"/>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grpSp>
        <p:nvGrpSpPr>
          <p:cNvPr id="35" name="Google Shape;35;p11"/>
          <p:cNvGrpSpPr/>
          <p:nvPr/>
        </p:nvGrpSpPr>
        <p:grpSpPr>
          <a:xfrm>
            <a:off x="156875" y="93175"/>
            <a:ext cx="2894100" cy="292500"/>
            <a:chOff x="166500" y="64325"/>
            <a:chExt cx="2894100" cy="292500"/>
          </a:xfrm>
        </p:grpSpPr>
        <p:sp>
          <p:nvSpPr>
            <p:cNvPr id="36" name="Google Shape;36;p11"/>
            <p:cNvSpPr txBox="1"/>
            <p:nvPr/>
          </p:nvSpPr>
          <p:spPr>
            <a:xfrm>
              <a:off x="458700" y="64325"/>
              <a:ext cx="2601900" cy="292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700"/>
                <a:buFont typeface="Arial"/>
                <a:buNone/>
              </a:pPr>
              <a:r>
                <a:rPr b="0" i="0" lang="es-ES" sz="700" u="none" cap="none" strike="noStrike">
                  <a:solidFill>
                    <a:srgbClr val="D8D8D8"/>
                  </a:solidFill>
                  <a:latin typeface="Montserrat Medium"/>
                  <a:ea typeface="Montserrat Medium"/>
                  <a:cs typeface="Montserrat Medium"/>
                  <a:sym typeface="Montserrat Medium"/>
                </a:rPr>
                <a:t>Future Space  | Donde el futuro se hace presente</a:t>
              </a:r>
              <a:endParaRPr b="0" i="0" sz="700" u="none" cap="none" strike="noStrike">
                <a:solidFill>
                  <a:srgbClr val="D8D8D8"/>
                </a:solidFill>
                <a:latin typeface="Montserrat Medium"/>
                <a:ea typeface="Montserrat Medium"/>
                <a:cs typeface="Montserrat Medium"/>
                <a:sym typeface="Montserrat Medium"/>
              </a:endParaRPr>
            </a:p>
          </p:txBody>
        </p:sp>
        <p:cxnSp>
          <p:nvCxnSpPr>
            <p:cNvPr id="37" name="Google Shape;37;p11"/>
            <p:cNvCxnSpPr/>
            <p:nvPr/>
          </p:nvCxnSpPr>
          <p:spPr>
            <a:xfrm flipH="1" rot="10800000">
              <a:off x="166500" y="209525"/>
              <a:ext cx="292200" cy="2100"/>
            </a:xfrm>
            <a:prstGeom prst="straightConnector1">
              <a:avLst/>
            </a:prstGeom>
            <a:noFill/>
            <a:ln cap="flat" cmpd="sng" w="9525">
              <a:solidFill>
                <a:srgbClr val="D8D8D8"/>
              </a:solidFill>
              <a:prstDash val="solid"/>
              <a:round/>
              <a:headEnd len="sm" w="sm" type="none"/>
              <a:tailEnd len="sm" w="sm" type="none"/>
            </a:ln>
          </p:spPr>
        </p:cxnSp>
      </p:grpSp>
      <p:pic>
        <p:nvPicPr>
          <p:cNvPr id="38" name="Google Shape;38;p11"/>
          <p:cNvPicPr preferRelativeResize="0"/>
          <p:nvPr/>
        </p:nvPicPr>
        <p:blipFill rotWithShape="1">
          <a:blip r:embed="rId2">
            <a:alphaModFix amt="5000"/>
          </a:blip>
          <a:srcRect b="0" l="0" r="25071" t="6402"/>
          <a:stretch/>
        </p:blipFill>
        <p:spPr>
          <a:xfrm>
            <a:off x="6451800" y="0"/>
            <a:ext cx="2692200" cy="3362800"/>
          </a:xfrm>
          <a:prstGeom prst="rect">
            <a:avLst/>
          </a:prstGeom>
          <a:noFill/>
          <a:ln>
            <a:noFill/>
          </a:ln>
        </p:spPr>
      </p:pic>
      <p:pic>
        <p:nvPicPr>
          <p:cNvPr id="39" name="Google Shape;39;p11"/>
          <p:cNvPicPr preferRelativeResize="0"/>
          <p:nvPr/>
        </p:nvPicPr>
        <p:blipFill rotWithShape="1">
          <a:blip r:embed="rId3">
            <a:alphaModFix/>
          </a:blip>
          <a:srcRect b="0" l="0" r="0" t="0"/>
          <a:stretch/>
        </p:blipFill>
        <p:spPr>
          <a:xfrm>
            <a:off x="7674350" y="62213"/>
            <a:ext cx="1304650" cy="412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2">
  <p:cSld name="TITLE_1_1_2">
    <p:spTree>
      <p:nvGrpSpPr>
        <p:cNvPr id="40" name="Shape 40"/>
        <p:cNvGrpSpPr/>
        <p:nvPr/>
      </p:nvGrpSpPr>
      <p:grpSpPr>
        <a:xfrm>
          <a:off x="0" y="0"/>
          <a:ext cx="0" cy="0"/>
          <a:chOff x="0" y="0"/>
          <a:chExt cx="0" cy="0"/>
        </a:xfrm>
      </p:grpSpPr>
      <p:pic>
        <p:nvPicPr>
          <p:cNvPr id="41" name="Google Shape;41;p12"/>
          <p:cNvPicPr preferRelativeResize="0"/>
          <p:nvPr/>
        </p:nvPicPr>
        <p:blipFill rotWithShape="1">
          <a:blip r:embed="rId2">
            <a:alphaModFix/>
          </a:blip>
          <a:srcRect b="0" l="13996" r="14002" t="-4134"/>
          <a:stretch/>
        </p:blipFill>
        <p:spPr>
          <a:xfrm>
            <a:off x="0" y="-212550"/>
            <a:ext cx="9144000" cy="5356050"/>
          </a:xfrm>
          <a:prstGeom prst="rect">
            <a:avLst/>
          </a:prstGeom>
          <a:noFill/>
          <a:ln>
            <a:noFill/>
          </a:ln>
        </p:spPr>
      </p:pic>
      <p:sp>
        <p:nvSpPr>
          <p:cNvPr id="42" name="Google Shape;42;p12"/>
          <p:cNvSpPr/>
          <p:nvPr/>
        </p:nvSpPr>
        <p:spPr>
          <a:xfrm>
            <a:off x="0" y="0"/>
            <a:ext cx="9144000" cy="5143500"/>
          </a:xfrm>
          <a:prstGeom prst="rect">
            <a:avLst/>
          </a:prstGeom>
          <a:solidFill>
            <a:srgbClr val="026FC1">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2"/>
          <p:cNvCxnSpPr/>
          <p:nvPr/>
        </p:nvCxnSpPr>
        <p:spPr>
          <a:xfrm>
            <a:off x="1114400" y="1140769"/>
            <a:ext cx="3300" cy="890400"/>
          </a:xfrm>
          <a:prstGeom prst="straightConnector1">
            <a:avLst/>
          </a:prstGeom>
          <a:noFill/>
          <a:ln cap="flat" cmpd="sng" w="28575">
            <a:solidFill>
              <a:srgbClr val="FFFFFF"/>
            </a:solidFill>
            <a:prstDash val="solid"/>
            <a:round/>
            <a:headEnd len="sm" w="sm" type="none"/>
            <a:tailEnd len="sm" w="sm" type="none"/>
          </a:ln>
        </p:spPr>
      </p:cxnSp>
      <p:grpSp>
        <p:nvGrpSpPr>
          <p:cNvPr id="44" name="Google Shape;44;p12"/>
          <p:cNvGrpSpPr/>
          <p:nvPr/>
        </p:nvGrpSpPr>
        <p:grpSpPr>
          <a:xfrm>
            <a:off x="1114425" y="1125400"/>
            <a:ext cx="6915151" cy="910673"/>
            <a:chOff x="1054150" y="1633650"/>
            <a:chExt cx="6915151" cy="863525"/>
          </a:xfrm>
        </p:grpSpPr>
        <p:grpSp>
          <p:nvGrpSpPr>
            <p:cNvPr id="45" name="Google Shape;45;p12"/>
            <p:cNvGrpSpPr/>
            <p:nvPr/>
          </p:nvGrpSpPr>
          <p:grpSpPr>
            <a:xfrm>
              <a:off x="1054150" y="1633650"/>
              <a:ext cx="6915151" cy="863525"/>
              <a:chOff x="1054150" y="1633650"/>
              <a:chExt cx="6915151" cy="863525"/>
            </a:xfrm>
          </p:grpSpPr>
          <p:cxnSp>
            <p:nvCxnSpPr>
              <p:cNvPr id="46" name="Google Shape;46;p12"/>
              <p:cNvCxnSpPr/>
              <p:nvPr/>
            </p:nvCxnSpPr>
            <p:spPr>
              <a:xfrm flipH="1" rot="10800000">
                <a:off x="1056338" y="1633650"/>
                <a:ext cx="6909600" cy="29400"/>
              </a:xfrm>
              <a:prstGeom prst="straightConnector1">
                <a:avLst/>
              </a:prstGeom>
              <a:noFill/>
              <a:ln cap="flat" cmpd="sng" w="28575">
                <a:solidFill>
                  <a:srgbClr val="FFFFFF"/>
                </a:solidFill>
                <a:prstDash val="solid"/>
                <a:round/>
                <a:headEnd len="sm" w="sm" type="none"/>
                <a:tailEnd len="sm" w="sm" type="none"/>
              </a:ln>
            </p:spPr>
          </p:cxnSp>
          <p:cxnSp>
            <p:nvCxnSpPr>
              <p:cNvPr id="47" name="Google Shape;47;p12"/>
              <p:cNvCxnSpPr/>
              <p:nvPr/>
            </p:nvCxnSpPr>
            <p:spPr>
              <a:xfrm flipH="1" rot="10800000">
                <a:off x="1054150" y="2492375"/>
                <a:ext cx="1308900" cy="4800"/>
              </a:xfrm>
              <a:prstGeom prst="straightConnector1">
                <a:avLst/>
              </a:prstGeom>
              <a:noFill/>
              <a:ln cap="flat" cmpd="sng" w="28575">
                <a:solidFill>
                  <a:srgbClr val="FFFFFF"/>
                </a:solidFill>
                <a:prstDash val="solid"/>
                <a:round/>
                <a:headEnd len="sm" w="sm" type="none"/>
                <a:tailEnd len="sm" w="sm" type="none"/>
              </a:ln>
            </p:spPr>
          </p:cxnSp>
          <p:cxnSp>
            <p:nvCxnSpPr>
              <p:cNvPr id="48" name="Google Shape;48;p12"/>
              <p:cNvCxnSpPr/>
              <p:nvPr/>
            </p:nvCxnSpPr>
            <p:spPr>
              <a:xfrm flipH="1" rot="10800000">
                <a:off x="6695801" y="2478738"/>
                <a:ext cx="1270200" cy="12300"/>
              </a:xfrm>
              <a:prstGeom prst="straightConnector1">
                <a:avLst/>
              </a:prstGeom>
              <a:noFill/>
              <a:ln cap="flat" cmpd="sng" w="28575">
                <a:solidFill>
                  <a:srgbClr val="FFFFFF"/>
                </a:solidFill>
                <a:prstDash val="solid"/>
                <a:round/>
                <a:headEnd len="sm" w="sm" type="none"/>
                <a:tailEnd len="sm" w="sm" type="none"/>
              </a:ln>
            </p:spPr>
          </p:cxnSp>
          <p:cxnSp>
            <p:nvCxnSpPr>
              <p:cNvPr id="49" name="Google Shape;49;p12"/>
              <p:cNvCxnSpPr/>
              <p:nvPr/>
            </p:nvCxnSpPr>
            <p:spPr>
              <a:xfrm>
                <a:off x="7966001" y="1648175"/>
                <a:ext cx="3300" cy="844200"/>
              </a:xfrm>
              <a:prstGeom prst="straightConnector1">
                <a:avLst/>
              </a:prstGeom>
              <a:noFill/>
              <a:ln cap="flat" cmpd="sng" w="28575">
                <a:solidFill>
                  <a:srgbClr val="FFFFFF"/>
                </a:solidFill>
                <a:prstDash val="solid"/>
                <a:round/>
                <a:headEnd len="sm" w="sm" type="none"/>
                <a:tailEnd len="sm" w="sm" type="none"/>
              </a:ln>
            </p:spPr>
          </p:cxnSp>
        </p:grpSp>
        <p:sp>
          <p:nvSpPr>
            <p:cNvPr id="50" name="Google Shape;50;p12"/>
            <p:cNvSpPr txBox="1"/>
            <p:nvPr/>
          </p:nvSpPr>
          <p:spPr>
            <a:xfrm>
              <a:off x="2177751" y="1727450"/>
              <a:ext cx="4643100" cy="68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ES" sz="3500" u="none" cap="none" strike="noStrike">
                  <a:solidFill>
                    <a:srgbClr val="FDFDFD"/>
                  </a:solidFill>
                  <a:latin typeface="Montserrat SemiBold"/>
                  <a:ea typeface="Montserrat SemiBold"/>
                  <a:cs typeface="Montserrat SemiBold"/>
                  <a:sym typeface="Montserrat SemiBold"/>
                </a:rPr>
                <a:t>MUCHAS GRACIAS </a:t>
              </a:r>
              <a:endParaRPr b="1" i="0" sz="3500" u="none" cap="none" strike="noStrike">
                <a:solidFill>
                  <a:srgbClr val="FDFDFD"/>
                </a:solidFill>
                <a:latin typeface="Montserrat SemiBold"/>
                <a:ea typeface="Montserrat SemiBold"/>
                <a:cs typeface="Montserrat SemiBold"/>
                <a:sym typeface="Montserrat SemiBold"/>
              </a:endParaRPr>
            </a:p>
          </p:txBody>
        </p:sp>
      </p:grpSp>
      <p:grpSp>
        <p:nvGrpSpPr>
          <p:cNvPr id="51" name="Google Shape;51;p12"/>
          <p:cNvGrpSpPr/>
          <p:nvPr/>
        </p:nvGrpSpPr>
        <p:grpSpPr>
          <a:xfrm>
            <a:off x="177518" y="3843756"/>
            <a:ext cx="1708664" cy="414984"/>
            <a:chOff x="121579" y="3892063"/>
            <a:chExt cx="1392100" cy="338100"/>
          </a:xfrm>
        </p:grpSpPr>
        <p:pic>
          <p:nvPicPr>
            <p:cNvPr id="52" name="Google Shape;52;p12"/>
            <p:cNvPicPr preferRelativeResize="0"/>
            <p:nvPr/>
          </p:nvPicPr>
          <p:blipFill rotWithShape="1">
            <a:blip r:embed="rId3">
              <a:alphaModFix/>
            </a:blip>
            <a:srcRect b="21070" l="23189" r="0" t="30201"/>
            <a:stretch/>
          </p:blipFill>
          <p:spPr>
            <a:xfrm>
              <a:off x="397229" y="3979212"/>
              <a:ext cx="1116450" cy="223800"/>
            </a:xfrm>
            <a:prstGeom prst="rect">
              <a:avLst/>
            </a:prstGeom>
            <a:noFill/>
            <a:ln>
              <a:noFill/>
            </a:ln>
          </p:spPr>
        </p:pic>
        <p:pic>
          <p:nvPicPr>
            <p:cNvPr id="53" name="Google Shape;53;p12"/>
            <p:cNvPicPr preferRelativeResize="0"/>
            <p:nvPr/>
          </p:nvPicPr>
          <p:blipFill rotWithShape="1">
            <a:blip r:embed="rId3">
              <a:alphaModFix/>
            </a:blip>
            <a:srcRect b="5132" l="1727" r="76400" t="0"/>
            <a:stretch/>
          </p:blipFill>
          <p:spPr>
            <a:xfrm>
              <a:off x="121579" y="3892063"/>
              <a:ext cx="246675" cy="338100"/>
            </a:xfrm>
            <a:prstGeom prst="rect">
              <a:avLst/>
            </a:prstGeom>
            <a:noFill/>
            <a:ln>
              <a:noFill/>
            </a:ln>
          </p:spPr>
        </p:pic>
      </p:grpSp>
      <p:sp>
        <p:nvSpPr>
          <p:cNvPr id="54" name="Google Shape;54;p12"/>
          <p:cNvSpPr txBox="1"/>
          <p:nvPr/>
        </p:nvSpPr>
        <p:spPr>
          <a:xfrm>
            <a:off x="95425" y="4258738"/>
            <a:ext cx="33447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DFDFD"/>
                </a:solidFill>
                <a:latin typeface="Montserrat"/>
                <a:ea typeface="Montserrat"/>
                <a:cs typeface="Montserrat"/>
                <a:sym typeface="Montserrat"/>
              </a:rPr>
              <a:t>T. +34  916 586 609  | </a:t>
            </a:r>
            <a:r>
              <a:rPr b="0" i="0" lang="es-ES" sz="700" u="none" cap="none" strike="noStrike">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contacto@futurespace.es</a:t>
            </a:r>
            <a:r>
              <a:rPr b="0" i="0" lang="es-ES" sz="700" u="none" cap="none" strike="noStrike">
                <a:solidFill>
                  <a:srgbClr val="FFFFFF"/>
                </a:solidFill>
                <a:latin typeface="Montserrat"/>
                <a:ea typeface="Montserrat"/>
                <a:cs typeface="Montserrat"/>
                <a:sym typeface="Montserrat"/>
              </a:rPr>
              <a:t> | </a:t>
            </a:r>
            <a:r>
              <a:rPr b="0" i="0" lang="es-ES" sz="700" u="none" cap="none" strike="noStrike">
                <a:solidFill>
                  <a:srgbClr val="FFFFFF"/>
                </a:solidFill>
                <a:uFill>
                  <a:noFill/>
                </a:uFill>
                <a:latin typeface="Montserrat"/>
                <a:ea typeface="Montserrat"/>
                <a:cs typeface="Montserrat"/>
                <a:sym typeface="Montserrat"/>
                <a:hlinkClick r:id="rId5">
                  <a:extLst>
                    <a:ext uri="{A12FA001-AC4F-418D-AE19-62706E023703}">
                      <ahyp:hlinkClr val="tx"/>
                    </a:ext>
                  </a:extLst>
                </a:hlinkClick>
              </a:rPr>
              <a:t>www.futurespace.es</a:t>
            </a:r>
            <a:r>
              <a:rPr b="0" i="0" lang="es-ES" sz="700" u="none" cap="none" strike="noStrike">
                <a:solidFill>
                  <a:srgbClr val="FFFFFF"/>
                </a:solidFill>
                <a:latin typeface="Montserrat"/>
                <a:ea typeface="Montserrat"/>
                <a:cs typeface="Montserrat"/>
                <a:sym typeface="Montserrat"/>
              </a:rPr>
              <a:t> </a:t>
            </a:r>
            <a:endParaRPr b="0" i="0" sz="7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FFFFF"/>
                </a:solidFill>
                <a:latin typeface="Montserrat"/>
                <a:ea typeface="Montserrat"/>
                <a:cs typeface="Montserrat"/>
                <a:sym typeface="Montserrat"/>
              </a:rPr>
              <a:t>Edificio Marpe, Av. de Tenerife, 2, 28703, San Sebastián de los Reyes</a:t>
            </a:r>
            <a:endParaRPr b="0" i="0" sz="700" u="none" cap="none" strike="noStrike">
              <a:solidFill>
                <a:srgbClr val="FFFFFF"/>
              </a:solidFill>
              <a:latin typeface="Montserrat"/>
              <a:ea typeface="Montserrat"/>
              <a:cs typeface="Montserrat"/>
              <a:sym typeface="Montserrat"/>
            </a:endParaRPr>
          </a:p>
        </p:txBody>
      </p:sp>
      <p:sp>
        <p:nvSpPr>
          <p:cNvPr id="55" name="Google Shape;55;p12"/>
          <p:cNvSpPr txBox="1"/>
          <p:nvPr/>
        </p:nvSpPr>
        <p:spPr>
          <a:xfrm>
            <a:off x="95425" y="4659838"/>
            <a:ext cx="5164200" cy="40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0" i="0" lang="es-ES" sz="500" u="none" cap="none" strike="noStrike">
                <a:solidFill>
                  <a:srgbClr val="FFFFFF"/>
                </a:solidFill>
                <a:latin typeface="Montserrat Light"/>
                <a:ea typeface="Montserrat Light"/>
                <a:cs typeface="Montserrat Light"/>
                <a:sym typeface="Montserrat Light"/>
              </a:rPr>
              <a:t>© [2023] Future Space, S.A. Todos los derechos de propiedad intelectual e industrial de la presentación, así como de la totalidad de los contenidos incluidos en la misma, están reservados y son titularidad de Future Space, S.A. o de sus licenciantes. Queda prohibida la reproducción, distribución, comunicación pública y transformación de la presentación y sus elementos, sin la previa autorización por parte de Future Space, S.A. Asimismo, el nombre de Future Space y los logos son marcas registradas, por lo que queda igualmente prohibido su uso, copia e imitación sin el previo consentimiento por parte de Future Space S.A."</a:t>
            </a:r>
            <a:endParaRPr b="0" i="0" sz="500" u="none" cap="none" strike="noStrike">
              <a:solidFill>
                <a:srgbClr val="FFFFFF"/>
              </a:solidFill>
              <a:latin typeface="Montserrat Light"/>
              <a:ea typeface="Montserrat Light"/>
              <a:cs typeface="Montserrat Light"/>
              <a:sym typeface="Montserrat Light"/>
            </a:endParaRPr>
          </a:p>
        </p:txBody>
      </p:sp>
      <p:pic>
        <p:nvPicPr>
          <p:cNvPr id="56" name="Google Shape;56;p12"/>
          <p:cNvPicPr preferRelativeResize="0"/>
          <p:nvPr/>
        </p:nvPicPr>
        <p:blipFill rotWithShape="1">
          <a:blip r:embed="rId6">
            <a:alphaModFix amt="10000"/>
          </a:blip>
          <a:srcRect b="14356" l="0" r="16539" t="3159"/>
          <a:stretch/>
        </p:blipFill>
        <p:spPr>
          <a:xfrm>
            <a:off x="7368475" y="2721225"/>
            <a:ext cx="1775525" cy="2339725"/>
          </a:xfrm>
          <a:prstGeom prst="rect">
            <a:avLst/>
          </a:prstGeom>
          <a:noFill/>
          <a:ln>
            <a:noFill/>
          </a:ln>
        </p:spPr>
      </p:pic>
      <p:pic>
        <p:nvPicPr>
          <p:cNvPr id="57" name="Google Shape;57;p12"/>
          <p:cNvPicPr preferRelativeResize="0"/>
          <p:nvPr/>
        </p:nvPicPr>
        <p:blipFill rotWithShape="1">
          <a:blip r:embed="rId7">
            <a:alphaModFix/>
          </a:blip>
          <a:srcRect b="0" l="8116" r="8115" t="0"/>
          <a:stretch/>
        </p:blipFill>
        <p:spPr>
          <a:xfrm>
            <a:off x="7862632" y="4786150"/>
            <a:ext cx="1150943" cy="274800"/>
          </a:xfrm>
          <a:prstGeom prst="rect">
            <a:avLst/>
          </a:prstGeom>
          <a:noFill/>
          <a:ln>
            <a:noFill/>
          </a:ln>
        </p:spPr>
      </p:pic>
      <p:sp>
        <p:nvSpPr>
          <p:cNvPr id="58" name="Google Shape;58;p12"/>
          <p:cNvSpPr txBox="1"/>
          <p:nvPr/>
        </p:nvSpPr>
        <p:spPr>
          <a:xfrm>
            <a:off x="2000450" y="1827175"/>
            <a:ext cx="5145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ES" sz="1600" u="none" cap="none" strike="noStrike">
                <a:solidFill>
                  <a:srgbClr val="FFFFFF"/>
                </a:solidFill>
                <a:latin typeface="Montserrat"/>
                <a:ea typeface="Montserrat"/>
                <a:cs typeface="Montserrat"/>
                <a:sym typeface="Montserrat"/>
              </a:rPr>
              <a:t>Donde el futuro se hace presente</a:t>
            </a:r>
            <a:endParaRPr b="0" i="0" sz="16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4">
  <p:cSld name="TITLE_1_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 name="Google Shape;61;p13"/>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62" name="Google Shape;62;p13"/>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cxnSp>
        <p:nvCxnSpPr>
          <p:cNvPr id="63" name="Google Shape;63;p13"/>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64" name="Google Shape;64;p13"/>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solidFill>
          <a:schemeClr val="lt1"/>
        </a:solidFill>
      </p:bgPr>
    </p:bg>
    <p:spTree>
      <p:nvGrpSpPr>
        <p:cNvPr id="65" name="Shape 65"/>
        <p:cNvGrpSpPr/>
        <p:nvPr/>
      </p:nvGrpSpPr>
      <p:grpSpPr>
        <a:xfrm>
          <a:off x="0" y="0"/>
          <a:ext cx="0" cy="0"/>
          <a:chOff x="0" y="0"/>
          <a:chExt cx="0" cy="0"/>
        </a:xfrm>
      </p:grpSpPr>
      <p:sp>
        <p:nvSpPr>
          <p:cNvPr id="66" name="Google Shape;66;p14"/>
          <p:cNvSpPr/>
          <p:nvPr>
            <p:ph idx="2" type="pic"/>
          </p:nvPr>
        </p:nvSpPr>
        <p:spPr>
          <a:xfrm>
            <a:off x="0" y="0"/>
            <a:ext cx="9144000" cy="5143500"/>
          </a:xfrm>
          <a:prstGeom prst="rect">
            <a:avLst/>
          </a:prstGeom>
          <a:solidFill>
            <a:srgbClr val="F2F2F2"/>
          </a:solidFill>
          <a:ln>
            <a:noFill/>
          </a:ln>
        </p:spPr>
      </p:sp>
      <p:sp>
        <p:nvSpPr>
          <p:cNvPr id="67" name="Google Shape;67;p14"/>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b="0" l="0" r="0" t="0"/>
          <a:stretch/>
        </p:blipFill>
        <p:spPr>
          <a:xfrm>
            <a:off x="7539875" y="149550"/>
            <a:ext cx="1433750" cy="4530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9" name="Shape 69"/>
        <p:cNvGrpSpPr/>
        <p:nvPr/>
      </p:nvGrpSpPr>
      <p:grpSpPr>
        <a:xfrm>
          <a:off x="0" y="0"/>
          <a:ext cx="0" cy="0"/>
          <a:chOff x="0" y="0"/>
          <a:chExt cx="0" cy="0"/>
        </a:xfrm>
      </p:grpSpPr>
      <p:sp>
        <p:nvSpPr>
          <p:cNvPr id="70" name="Google Shape;70;p15"/>
          <p:cNvSpPr/>
          <p:nvPr/>
        </p:nvSpPr>
        <p:spPr>
          <a:xfrm>
            <a:off x="0" y="0"/>
            <a:ext cx="9144000" cy="2678100"/>
          </a:xfrm>
          <a:prstGeom prst="rect">
            <a:avLst/>
          </a:prstGeom>
          <a:solidFill>
            <a:srgbClr val="026F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id="72" name="Google Shape;72;p15"/>
          <p:cNvPicPr preferRelativeResize="0"/>
          <p:nvPr/>
        </p:nvPicPr>
        <p:blipFill rotWithShape="1">
          <a:blip r:embed="rId2">
            <a:alphaModFix amt="10000"/>
          </a:blip>
          <a:srcRect b="3156" l="0" r="0" t="3157"/>
          <a:stretch/>
        </p:blipFill>
        <p:spPr>
          <a:xfrm>
            <a:off x="6451800" y="0"/>
            <a:ext cx="2692200" cy="3362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mt="15000"/>
          </a:blip>
          <a:srcRect b="0" l="0" r="5275" t="8991"/>
          <a:stretch/>
        </p:blipFill>
        <p:spPr>
          <a:xfrm>
            <a:off x="6684526" y="0"/>
            <a:ext cx="2818874" cy="3611175"/>
          </a:xfrm>
          <a:prstGeom prst="rect">
            <a:avLst/>
          </a:prstGeom>
          <a:noFill/>
          <a:ln>
            <a:noFill/>
          </a:ln>
        </p:spPr>
      </p:pic>
      <p:pic>
        <p:nvPicPr>
          <p:cNvPr id="75" name="Google Shape;75;p16"/>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76" name="Google Shape;76;p16"/>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77" name="Google Shape;77;p16"/>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78" name="Google Shape;78;p16"/>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39.jpg"/><Relationship Id="rId5" Type="http://schemas.openxmlformats.org/officeDocument/2006/relationships/image" Target="../media/image4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1.jpg"/><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fonts.google.com/specimen/Montserrat" TargetMode="External"/><Relationship Id="rId4" Type="http://schemas.openxmlformats.org/officeDocument/2006/relationships/hyperlink" Target="https://drive.google.com/drive/folders/1-O-pwkAASgN9KZd1cErb_IcYdwAVsruh?usp=driv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8.png"/><Relationship Id="rId13" Type="http://schemas.openxmlformats.org/officeDocument/2006/relationships/image" Target="../media/image37.png"/><Relationship Id="rId12"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png"/><Relationship Id="rId15" Type="http://schemas.openxmlformats.org/officeDocument/2006/relationships/image" Target="../media/image38.png"/><Relationship Id="rId1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8ED6"/>
            </a:gs>
            <a:gs pos="100000">
              <a:srgbClr val="005CB3"/>
            </a:gs>
          </a:gsLst>
          <a:lin ang="10801400" scaled="0"/>
        </a:gradFill>
      </p:bgPr>
    </p:bg>
    <p:spTree>
      <p:nvGrpSpPr>
        <p:cNvPr id="162" name="Shape 162"/>
        <p:cNvGrpSpPr/>
        <p:nvPr/>
      </p:nvGrpSpPr>
      <p:grpSpPr>
        <a:xfrm>
          <a:off x="0" y="0"/>
          <a:ext cx="0" cy="0"/>
          <a:chOff x="0" y="0"/>
          <a:chExt cx="0" cy="0"/>
        </a:xfrm>
      </p:grpSpPr>
      <p:sp>
        <p:nvSpPr>
          <p:cNvPr id="163" name="Google Shape;163;p1"/>
          <p:cNvSpPr txBox="1"/>
          <p:nvPr/>
        </p:nvSpPr>
        <p:spPr>
          <a:xfrm>
            <a:off x="6178413" y="4690000"/>
            <a:ext cx="2698500" cy="338700"/>
          </a:xfrm>
          <a:prstGeom prst="rect">
            <a:avLst/>
          </a:prstGeom>
          <a:noFill/>
          <a:ln>
            <a:noFill/>
          </a:ln>
        </p:spPr>
        <p:txBody>
          <a:bodyPr anchorCtr="0" anchor="b" bIns="91425" lIns="91425" spcFirstLastPara="1" rIns="91425" wrap="square" tIns="91425">
            <a:noAutofit/>
          </a:bodyPr>
          <a:lstStyle/>
          <a:p>
            <a:pPr indent="-317500" lvl="0" marL="457200" marR="0" rtl="0" algn="r">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dd/mm/yyyy</a:t>
            </a:r>
            <a:endParaRPr b="0" i="0" sz="1000" u="none" cap="none" strike="noStrike">
              <a:solidFill>
                <a:srgbClr val="FFFFFF"/>
              </a:solidFill>
              <a:latin typeface="Montserrat"/>
              <a:ea typeface="Montserrat"/>
              <a:cs typeface="Montserrat"/>
              <a:sym typeface="Montserrat"/>
            </a:endParaRPr>
          </a:p>
        </p:txBody>
      </p:sp>
      <p:sp>
        <p:nvSpPr>
          <p:cNvPr id="164" name="Google Shape;164;p1"/>
          <p:cNvSpPr txBox="1"/>
          <p:nvPr/>
        </p:nvSpPr>
        <p:spPr>
          <a:xfrm>
            <a:off x="263825" y="4690000"/>
            <a:ext cx="2354700" cy="35814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PFB ABR’24</a:t>
            </a:r>
            <a:endParaRPr b="0" i="0" sz="1000" u="none" cap="none" strike="noStrike">
              <a:solidFill>
                <a:srgbClr val="FFFFFF"/>
              </a:solidFill>
              <a:latin typeface="Poppins Light"/>
              <a:ea typeface="Poppins Light"/>
              <a:cs typeface="Poppins Light"/>
              <a:sym typeface="Poppins Light"/>
            </a:endParaRPr>
          </a:p>
        </p:txBody>
      </p:sp>
      <p:sp>
        <p:nvSpPr>
          <p:cNvPr id="165" name="Google Shape;165;p1"/>
          <p:cNvSpPr txBox="1"/>
          <p:nvPr/>
        </p:nvSpPr>
        <p:spPr>
          <a:xfrm>
            <a:off x="2286010" y="3110540"/>
            <a:ext cx="4572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ES" sz="1600"/>
              <a:t>Raúl Gallego Montes</a:t>
            </a:r>
            <a:endParaRPr i="0" sz="16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g2ded676968b_0_495"/>
          <p:cNvGrpSpPr/>
          <p:nvPr/>
        </p:nvGrpSpPr>
        <p:grpSpPr>
          <a:xfrm>
            <a:off x="0" y="331463"/>
            <a:ext cx="7136725" cy="563853"/>
            <a:chOff x="0" y="243314"/>
            <a:chExt cx="7136725" cy="994800"/>
          </a:xfrm>
        </p:grpSpPr>
        <p:sp>
          <p:nvSpPr>
            <p:cNvPr id="259" name="Google Shape;259;g2ded676968b_0_495"/>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Estructura</a:t>
              </a:r>
              <a:r>
                <a:rPr lang="es-ES" sz="2000">
                  <a:solidFill>
                    <a:srgbClr val="026FC1"/>
                  </a:solidFill>
                  <a:latin typeface="Montserrat SemiBold"/>
                  <a:ea typeface="Montserrat SemiBold"/>
                  <a:cs typeface="Montserrat SemiBold"/>
                  <a:sym typeface="Montserrat SemiBold"/>
                </a:rPr>
                <a:t> del proyecto</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60" name="Google Shape;260;g2ded676968b_0_495"/>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1" name="Google Shape;261;g2ded676968b_0_495"/>
          <p:cNvPicPr preferRelativeResize="0"/>
          <p:nvPr/>
        </p:nvPicPr>
        <p:blipFill rotWithShape="1">
          <a:blip r:embed="rId3">
            <a:alphaModFix/>
          </a:blip>
          <a:srcRect b="0" l="16072" r="5100" t="0"/>
          <a:stretch/>
        </p:blipFill>
        <p:spPr>
          <a:xfrm>
            <a:off x="3566575" y="1249400"/>
            <a:ext cx="2010850" cy="3790801"/>
          </a:xfrm>
          <a:prstGeom prst="rect">
            <a:avLst/>
          </a:prstGeom>
          <a:noFill/>
          <a:ln>
            <a:noFill/>
          </a:ln>
        </p:spPr>
      </p:pic>
      <p:pic>
        <p:nvPicPr>
          <p:cNvPr id="262" name="Google Shape;262;g2ded676968b_0_495"/>
          <p:cNvPicPr preferRelativeResize="0"/>
          <p:nvPr/>
        </p:nvPicPr>
        <p:blipFill>
          <a:blip r:embed="rId4">
            <a:alphaModFix/>
          </a:blip>
          <a:stretch>
            <a:fillRect/>
          </a:stretch>
        </p:blipFill>
        <p:spPr>
          <a:xfrm>
            <a:off x="1033225" y="1249400"/>
            <a:ext cx="1838400" cy="3790799"/>
          </a:xfrm>
          <a:prstGeom prst="rect">
            <a:avLst/>
          </a:prstGeom>
          <a:noFill/>
          <a:ln>
            <a:noFill/>
          </a:ln>
        </p:spPr>
      </p:pic>
      <p:sp>
        <p:nvSpPr>
          <p:cNvPr id="263" name="Google Shape;263;g2ded676968b_0_495"/>
          <p:cNvSpPr txBox="1"/>
          <p:nvPr/>
        </p:nvSpPr>
        <p:spPr>
          <a:xfrm>
            <a:off x="1476175"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lang="es-ES" sz="1500" u="sng">
                <a:solidFill>
                  <a:schemeClr val="accent1"/>
                </a:solidFill>
                <a:latin typeface="Montserrat SemiBold"/>
                <a:ea typeface="Montserrat SemiBold"/>
                <a:cs typeface="Montserrat SemiBold"/>
                <a:sym typeface="Montserrat SemiBold"/>
              </a:rPr>
              <a:t>Front</a:t>
            </a:r>
            <a:endParaRPr sz="1000" u="sng"/>
          </a:p>
        </p:txBody>
      </p:sp>
      <p:sp>
        <p:nvSpPr>
          <p:cNvPr id="264" name="Google Shape;264;g2ded676968b_0_495"/>
          <p:cNvSpPr txBox="1"/>
          <p:nvPr/>
        </p:nvSpPr>
        <p:spPr>
          <a:xfrm>
            <a:off x="4095750"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ES" sz="1500" u="sng">
                <a:solidFill>
                  <a:schemeClr val="accent1"/>
                </a:solidFill>
                <a:latin typeface="Montserrat SemiBold"/>
                <a:ea typeface="Montserrat SemiBold"/>
                <a:cs typeface="Montserrat SemiBold"/>
                <a:sym typeface="Montserrat SemiBold"/>
              </a:rPr>
              <a:t>Back</a:t>
            </a:r>
            <a:endParaRPr sz="1000" u="sng"/>
          </a:p>
        </p:txBody>
      </p:sp>
      <p:sp>
        <p:nvSpPr>
          <p:cNvPr id="265" name="Google Shape;265;g2ded676968b_0_495"/>
          <p:cNvSpPr txBox="1"/>
          <p:nvPr/>
        </p:nvSpPr>
        <p:spPr>
          <a:xfrm>
            <a:off x="6801575"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ES" sz="1500" u="sng">
                <a:solidFill>
                  <a:schemeClr val="accent1"/>
                </a:solidFill>
                <a:latin typeface="Montserrat SemiBold"/>
                <a:ea typeface="Montserrat SemiBold"/>
                <a:cs typeface="Montserrat SemiBold"/>
                <a:sym typeface="Montserrat SemiBold"/>
              </a:rPr>
              <a:t>Análisis</a:t>
            </a:r>
            <a:endParaRPr sz="1000" u="sng"/>
          </a:p>
        </p:txBody>
      </p:sp>
      <p:sp>
        <p:nvSpPr>
          <p:cNvPr id="266" name="Google Shape;266;g2ded676968b_0_495"/>
          <p:cNvSpPr txBox="1"/>
          <p:nvPr/>
        </p:nvSpPr>
        <p:spPr>
          <a:xfrm>
            <a:off x="6272375" y="1249400"/>
            <a:ext cx="2010900" cy="3790800"/>
          </a:xfrm>
          <a:prstGeom prst="rect">
            <a:avLst/>
          </a:prstGeom>
          <a:solidFill>
            <a:srgbClr val="F2F2F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ES" sz="1200">
                <a:solidFill>
                  <a:schemeClr val="accent1"/>
                </a:solidFill>
                <a:latin typeface="Montserrat SemiBold"/>
                <a:ea typeface="Montserrat SemiBold"/>
                <a:cs typeface="Montserrat SemiBold"/>
                <a:sym typeface="Montserrat SemiBold"/>
              </a:rPr>
              <a:t>Cuaderno Python realizado a traves de Google Colab para extraer información de la BBDD y lanzar gráficas en base a los datos obtenidos</a:t>
            </a:r>
            <a:endParaRPr sz="1100"/>
          </a:p>
          <a:p>
            <a:pPr indent="0" lvl="0" marL="0" rtl="0" algn="l">
              <a:spcBef>
                <a:spcPts val="0"/>
              </a:spcBef>
              <a:spcAft>
                <a:spcPts val="0"/>
              </a:spcAft>
              <a:buNone/>
            </a:pPr>
            <a:r>
              <a:t/>
            </a:r>
            <a:endParaRPr/>
          </a:p>
        </p:txBody>
      </p:sp>
      <p:pic>
        <p:nvPicPr>
          <p:cNvPr id="267" name="Google Shape;267;g2ded676968b_0_495"/>
          <p:cNvPicPr preferRelativeResize="0"/>
          <p:nvPr/>
        </p:nvPicPr>
        <p:blipFill>
          <a:blip r:embed="rId5">
            <a:alphaModFix/>
          </a:blip>
          <a:stretch>
            <a:fillRect/>
          </a:stretch>
        </p:blipFill>
        <p:spPr>
          <a:xfrm>
            <a:off x="6272399" y="3010049"/>
            <a:ext cx="2010850" cy="20301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g2ded676968b_0_814"/>
          <p:cNvGrpSpPr/>
          <p:nvPr/>
        </p:nvGrpSpPr>
        <p:grpSpPr>
          <a:xfrm>
            <a:off x="352975" y="781200"/>
            <a:ext cx="4633800" cy="1766003"/>
            <a:chOff x="352975" y="781200"/>
            <a:chExt cx="4633800" cy="1766003"/>
          </a:xfrm>
        </p:grpSpPr>
        <p:sp>
          <p:nvSpPr>
            <p:cNvPr id="273" name="Google Shape;273;g2ded676968b_0_814"/>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Demostración</a:t>
              </a:r>
              <a:endParaRPr b="1" i="0" sz="3200" u="none" cap="none" strike="noStrike">
                <a:solidFill>
                  <a:srgbClr val="FDFDFD"/>
                </a:solidFill>
                <a:latin typeface="Arial"/>
                <a:ea typeface="Arial"/>
                <a:cs typeface="Arial"/>
                <a:sym typeface="Arial"/>
              </a:endParaRPr>
            </a:p>
          </p:txBody>
        </p:sp>
        <p:sp>
          <p:nvSpPr>
            <p:cNvPr id="274" name="Google Shape;274;g2ded676968b_0_814"/>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g2ded676968b_0_820"/>
          <p:cNvGrpSpPr/>
          <p:nvPr/>
        </p:nvGrpSpPr>
        <p:grpSpPr>
          <a:xfrm>
            <a:off x="352975" y="781200"/>
            <a:ext cx="4633800" cy="1766003"/>
            <a:chOff x="352975" y="781200"/>
            <a:chExt cx="4633800" cy="1766003"/>
          </a:xfrm>
        </p:grpSpPr>
        <p:sp>
          <p:nvSpPr>
            <p:cNvPr id="280" name="Google Shape;280;g2ded676968b_0_820"/>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Preguntas</a:t>
              </a:r>
              <a:endParaRPr b="1" i="0" sz="3200" u="none" cap="none" strike="noStrike">
                <a:solidFill>
                  <a:srgbClr val="FDFDFD"/>
                </a:solidFill>
                <a:latin typeface="Arial"/>
                <a:ea typeface="Arial"/>
                <a:cs typeface="Arial"/>
                <a:sym typeface="Arial"/>
              </a:endParaRPr>
            </a:p>
          </p:txBody>
        </p:sp>
        <p:sp>
          <p:nvSpPr>
            <p:cNvPr id="281" name="Google Shape;281;g2ded676968b_0_820"/>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g2ded676968b_0_826"/>
          <p:cNvGrpSpPr/>
          <p:nvPr/>
        </p:nvGrpSpPr>
        <p:grpSpPr>
          <a:xfrm>
            <a:off x="352975" y="781200"/>
            <a:ext cx="7410600" cy="1766000"/>
            <a:chOff x="352975" y="781200"/>
            <a:chExt cx="7410600" cy="1766000"/>
          </a:xfrm>
        </p:grpSpPr>
        <p:sp>
          <p:nvSpPr>
            <p:cNvPr id="287" name="Google Shape;287;g2ded676968b_0_826"/>
            <p:cNvSpPr txBox="1"/>
            <p:nvPr/>
          </p:nvSpPr>
          <p:spPr>
            <a:xfrm>
              <a:off x="352975" y="1962200"/>
              <a:ext cx="74106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Anexo I - Pantallazos de la aplicación</a:t>
              </a:r>
              <a:endParaRPr b="1" i="0" sz="3200" u="none" cap="none" strike="noStrike">
                <a:solidFill>
                  <a:srgbClr val="FDFDFD"/>
                </a:solidFill>
                <a:latin typeface="Arial"/>
                <a:ea typeface="Arial"/>
                <a:cs typeface="Arial"/>
                <a:sym typeface="Arial"/>
              </a:endParaRPr>
            </a:p>
          </p:txBody>
        </p:sp>
        <p:sp>
          <p:nvSpPr>
            <p:cNvPr id="288" name="Google Shape;288;g2ded676968b_0_826"/>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2df0a4a0830_0_8"/>
          <p:cNvPicPr preferRelativeResize="0"/>
          <p:nvPr/>
        </p:nvPicPr>
        <p:blipFill>
          <a:blip r:embed="rId3">
            <a:alphaModFix/>
          </a:blip>
          <a:stretch>
            <a:fillRect/>
          </a:stretch>
        </p:blipFill>
        <p:spPr>
          <a:xfrm>
            <a:off x="2234775" y="330271"/>
            <a:ext cx="4674450" cy="2312653"/>
          </a:xfrm>
          <a:prstGeom prst="rect">
            <a:avLst/>
          </a:prstGeom>
          <a:noFill/>
          <a:ln>
            <a:noFill/>
          </a:ln>
        </p:spPr>
      </p:pic>
      <p:pic>
        <p:nvPicPr>
          <p:cNvPr id="295" name="Google Shape;295;g2df0a4a0830_0_8"/>
          <p:cNvPicPr preferRelativeResize="0"/>
          <p:nvPr/>
        </p:nvPicPr>
        <p:blipFill>
          <a:blip r:embed="rId4">
            <a:alphaModFix/>
          </a:blip>
          <a:stretch>
            <a:fillRect/>
          </a:stretch>
        </p:blipFill>
        <p:spPr>
          <a:xfrm>
            <a:off x="2234782" y="2737373"/>
            <a:ext cx="4674441" cy="2125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df0a4a0830_0_18"/>
          <p:cNvPicPr preferRelativeResize="0"/>
          <p:nvPr/>
        </p:nvPicPr>
        <p:blipFill>
          <a:blip r:embed="rId3">
            <a:alphaModFix/>
          </a:blip>
          <a:stretch>
            <a:fillRect/>
          </a:stretch>
        </p:blipFill>
        <p:spPr>
          <a:xfrm>
            <a:off x="410349" y="763675"/>
            <a:ext cx="8323299" cy="380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df0a4a0830_0_28"/>
          <p:cNvPicPr preferRelativeResize="0"/>
          <p:nvPr/>
        </p:nvPicPr>
        <p:blipFill>
          <a:blip r:embed="rId3">
            <a:alphaModFix/>
          </a:blip>
          <a:stretch>
            <a:fillRect/>
          </a:stretch>
        </p:blipFill>
        <p:spPr>
          <a:xfrm>
            <a:off x="401987" y="746300"/>
            <a:ext cx="8340025" cy="347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g2df6f4460a3_0_0"/>
          <p:cNvPicPr preferRelativeResize="0"/>
          <p:nvPr/>
        </p:nvPicPr>
        <p:blipFill>
          <a:blip r:embed="rId3">
            <a:alphaModFix/>
          </a:blip>
          <a:stretch>
            <a:fillRect/>
          </a:stretch>
        </p:blipFill>
        <p:spPr>
          <a:xfrm>
            <a:off x="403700" y="808800"/>
            <a:ext cx="8336601" cy="3364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df6f4460a3_0_4"/>
          <p:cNvPicPr preferRelativeResize="0"/>
          <p:nvPr/>
        </p:nvPicPr>
        <p:blipFill>
          <a:blip r:embed="rId3">
            <a:alphaModFix/>
          </a:blip>
          <a:stretch>
            <a:fillRect/>
          </a:stretch>
        </p:blipFill>
        <p:spPr>
          <a:xfrm>
            <a:off x="519775" y="740200"/>
            <a:ext cx="8104449" cy="3663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
          <p:cNvGrpSpPr/>
          <p:nvPr/>
        </p:nvGrpSpPr>
        <p:grpSpPr>
          <a:xfrm>
            <a:off x="0" y="389900"/>
            <a:ext cx="7170025" cy="754293"/>
            <a:chOff x="0" y="1394669"/>
            <a:chExt cx="7170025" cy="933300"/>
          </a:xfrm>
        </p:grpSpPr>
        <p:sp>
          <p:nvSpPr>
            <p:cNvPr id="171" name="Google Shape;171;p2"/>
            <p:cNvSpPr txBox="1"/>
            <p:nvPr/>
          </p:nvSpPr>
          <p:spPr>
            <a:xfrm>
              <a:off x="459325" y="1394669"/>
              <a:ext cx="6710700" cy="93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b="1" i="0" lang="es-ES" sz="2000" u="none" cap="none" strike="noStrike">
                  <a:solidFill>
                    <a:schemeClr val="lt1"/>
                  </a:solidFill>
                  <a:latin typeface="Montserrat"/>
                  <a:ea typeface="Montserrat"/>
                  <a:cs typeface="Montserrat"/>
                  <a:sym typeface="Montserrat"/>
                </a:rPr>
                <a:t>Título de la presentación</a:t>
              </a:r>
              <a:endParaRPr b="1" i="0" sz="2000" u="none" cap="none" strike="noStrike">
                <a:solidFill>
                  <a:schemeClr val="lt1"/>
                </a:solidFill>
                <a:latin typeface="Montserrat"/>
                <a:ea typeface="Montserrat"/>
                <a:cs typeface="Montserrat"/>
                <a:sym typeface="Montserrat"/>
              </a:endParaRPr>
            </a:p>
          </p:txBody>
        </p:sp>
        <p:sp>
          <p:nvSpPr>
            <p:cNvPr id="172" name="Google Shape;172;p2"/>
            <p:cNvSpPr/>
            <p:nvPr/>
          </p:nvSpPr>
          <p:spPr>
            <a:xfrm rot="-5400000">
              <a:off x="53400" y="1673378"/>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
          <p:cNvSpPr txBox="1"/>
          <p:nvPr/>
        </p:nvSpPr>
        <p:spPr>
          <a:xfrm>
            <a:off x="537975" y="1810025"/>
            <a:ext cx="3927300" cy="285877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1.   </a:t>
            </a:r>
            <a:r>
              <a:rPr b="0" i="0" lang="es-ES" sz="1400" u="none" cap="none" strike="noStrike">
                <a:solidFill>
                  <a:srgbClr val="1B1B1B"/>
                </a:solidFill>
                <a:latin typeface="Montserrat Medium"/>
                <a:ea typeface="Montserrat Medium"/>
                <a:cs typeface="Montserrat Medium"/>
                <a:sym typeface="Montserrat Medium"/>
              </a:rPr>
              <a:t>Requisitos funcionales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2.</a:t>
            </a:r>
            <a:r>
              <a:rPr b="0" i="0" lang="es-ES" sz="1400" u="none" cap="none" strike="noStrike">
                <a:solidFill>
                  <a:srgbClr val="1B1B1B"/>
                </a:solidFill>
                <a:latin typeface="Montserrat Medium"/>
                <a:ea typeface="Montserrat Medium"/>
                <a:cs typeface="Montserrat Medium"/>
                <a:sym typeface="Montserrat Medium"/>
              </a:rPr>
              <a:t> </a:t>
            </a:r>
            <a:r>
              <a:rPr b="0" i="0" lang="es-ES" sz="1600" u="none" cap="none" strike="noStrike">
                <a:solidFill>
                  <a:srgbClr val="1B1B1B"/>
                </a:solidFill>
                <a:latin typeface="Montserrat Medium"/>
                <a:ea typeface="Montserrat Medium"/>
                <a:cs typeface="Montserrat Medium"/>
                <a:sym typeface="Montserrat Medium"/>
              </a:rPr>
              <a:t>  </a:t>
            </a:r>
            <a:r>
              <a:rPr b="0" i="0" lang="es-ES" sz="1400" u="none" cap="none" strike="noStrike">
                <a:solidFill>
                  <a:srgbClr val="1B1B1B"/>
                </a:solidFill>
                <a:latin typeface="Montserrat Medium"/>
                <a:ea typeface="Montserrat Medium"/>
                <a:cs typeface="Montserrat Medium"/>
                <a:sym typeface="Montserrat Medium"/>
              </a:rPr>
              <a:t>Tecnologías utilizadas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3.</a:t>
            </a:r>
            <a:r>
              <a:rPr b="1" i="0" lang="es-ES" sz="1600" u="none" cap="none" strike="noStrike">
                <a:solidFill>
                  <a:srgbClr val="026FC0"/>
                </a:solidFill>
                <a:latin typeface="Montserrat"/>
                <a:ea typeface="Montserrat"/>
                <a:cs typeface="Montserrat"/>
                <a:sym typeface="Montserrat"/>
              </a:rPr>
              <a:t>   </a:t>
            </a:r>
            <a:r>
              <a:rPr b="0" i="0" lang="es-ES" sz="1400" u="none" cap="none" strike="noStrike">
                <a:solidFill>
                  <a:srgbClr val="1B1B1B"/>
                </a:solidFill>
                <a:latin typeface="Montserrat Medium"/>
                <a:ea typeface="Montserrat Medium"/>
                <a:cs typeface="Montserrat Medium"/>
                <a:sym typeface="Montserrat Medium"/>
              </a:rPr>
              <a:t>Arquitectura del proyecto</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4.   </a:t>
            </a:r>
            <a:r>
              <a:rPr b="0" i="0" lang="es-ES" sz="1400" u="none" cap="none" strike="noStrike">
                <a:solidFill>
                  <a:srgbClr val="1B1B1B"/>
                </a:solidFill>
                <a:latin typeface="Montserrat Medium"/>
                <a:ea typeface="Montserrat Medium"/>
                <a:cs typeface="Montserrat Medium"/>
                <a:sym typeface="Montserrat Medium"/>
              </a:rPr>
              <a:t>Estructura del proyecto</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5.   </a:t>
            </a:r>
            <a:r>
              <a:rPr b="0" i="0" lang="es-ES" sz="1400" u="none" cap="none" strike="noStrike">
                <a:solidFill>
                  <a:srgbClr val="1B1B1B"/>
                </a:solidFill>
                <a:latin typeface="Montserrat Medium"/>
                <a:ea typeface="Montserrat Medium"/>
                <a:cs typeface="Montserrat Medium"/>
                <a:sym typeface="Montserrat Medium"/>
              </a:rPr>
              <a:t>Demostración</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6.   </a:t>
            </a:r>
            <a:r>
              <a:rPr b="0" i="0" lang="es-ES" sz="1400" u="none" cap="none" strike="noStrike">
                <a:solidFill>
                  <a:srgbClr val="1B1B1B"/>
                </a:solidFill>
                <a:latin typeface="Montserrat Medium"/>
                <a:ea typeface="Montserrat Medium"/>
                <a:cs typeface="Montserrat Medium"/>
                <a:sym typeface="Montserrat Medium"/>
              </a:rPr>
              <a:t>Preguntas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7.</a:t>
            </a:r>
            <a:r>
              <a:rPr b="0" i="0" lang="es-ES" sz="1400" u="none" cap="none" strike="noStrike">
                <a:solidFill>
                  <a:srgbClr val="1B1B1B"/>
                </a:solidFill>
                <a:latin typeface="Montserrat Medium"/>
                <a:ea typeface="Montserrat Medium"/>
                <a:cs typeface="Montserrat Medium"/>
                <a:sym typeface="Montserrat Medium"/>
              </a:rPr>
              <a:t>   Anexo I - Pantallazos de la aplicación</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1B1B1B"/>
              </a:solidFill>
              <a:latin typeface="Montserrat Medium"/>
              <a:ea typeface="Montserrat Medium"/>
              <a:cs typeface="Montserrat Medium"/>
              <a:sym typeface="Montserrat Medium"/>
            </a:endParaRPr>
          </a:p>
        </p:txBody>
      </p:sp>
      <p:sp>
        <p:nvSpPr>
          <p:cNvPr id="174" name="Google Shape;174;p2"/>
          <p:cNvSpPr txBox="1"/>
          <p:nvPr/>
        </p:nvSpPr>
        <p:spPr>
          <a:xfrm>
            <a:off x="537975" y="1336900"/>
            <a:ext cx="2316900" cy="392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ES" sz="1600" u="none" cap="none" strike="noStrike">
                <a:solidFill>
                  <a:srgbClr val="1B1B1B"/>
                </a:solidFill>
                <a:latin typeface="Montserrat"/>
                <a:ea typeface="Montserrat"/>
                <a:cs typeface="Montserrat"/>
                <a:sym typeface="Montserrat"/>
              </a:rPr>
              <a:t>Índice</a:t>
            </a:r>
            <a:endParaRPr b="1" i="0" sz="1600" u="none" cap="none" strike="noStrike">
              <a:solidFill>
                <a:srgbClr val="026FC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021"/>
        </a:solidFill>
      </p:bgPr>
    </p:bg>
    <p:spTree>
      <p:nvGrpSpPr>
        <p:cNvPr id="327" name="Shape 327"/>
        <p:cNvGrpSpPr/>
        <p:nvPr/>
      </p:nvGrpSpPr>
      <p:grpSpPr>
        <a:xfrm>
          <a:off x="0" y="0"/>
          <a:ext cx="0" cy="0"/>
          <a:chOff x="0" y="0"/>
          <a:chExt cx="0" cy="0"/>
        </a:xfrm>
      </p:grpSpPr>
      <p:sp>
        <p:nvSpPr>
          <p:cNvPr id="328" name="Google Shape;328;p6"/>
          <p:cNvSpPr txBox="1"/>
          <p:nvPr>
            <p:ph type="title"/>
          </p:nvPr>
        </p:nvSpPr>
        <p:spPr>
          <a:xfrm>
            <a:off x="437650" y="395425"/>
            <a:ext cx="3805500" cy="48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Montserrat"/>
                <a:ea typeface="Montserrat"/>
                <a:cs typeface="Montserrat"/>
                <a:sym typeface="Montserrat"/>
              </a:rPr>
              <a:t>Fuentes, colores y estilos</a:t>
            </a:r>
            <a:endParaRPr b="1" i="0" sz="1400" u="none" cap="none" strike="noStrike">
              <a:solidFill>
                <a:schemeClr val="lt1"/>
              </a:solidFill>
              <a:latin typeface="Montserrat"/>
              <a:ea typeface="Montserrat"/>
              <a:cs typeface="Montserrat"/>
              <a:sym typeface="Montserrat"/>
            </a:endParaRPr>
          </a:p>
        </p:txBody>
      </p:sp>
      <p:sp>
        <p:nvSpPr>
          <p:cNvPr id="329" name="Google Shape;329;p6"/>
          <p:cNvSpPr txBox="1"/>
          <p:nvPr/>
        </p:nvSpPr>
        <p:spPr>
          <a:xfrm>
            <a:off x="437650" y="803750"/>
            <a:ext cx="7710600" cy="9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Fuentes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Esta presentación se ha realizado utilizando la siguiente fuente:</a:t>
            </a:r>
            <a:endParaRPr b="0"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1" i="0" lang="es-ES" sz="1100" u="none" cap="none" strike="noStrike">
                <a:solidFill>
                  <a:schemeClr val="lt1"/>
                </a:solidFill>
                <a:latin typeface="Arial"/>
                <a:ea typeface="Arial"/>
                <a:cs typeface="Arial"/>
                <a:sym typeface="Arial"/>
              </a:rPr>
              <a:t>Montserrat: </a:t>
            </a:r>
            <a:r>
              <a:rPr b="0" i="0" lang="es-ES" sz="1100" u="sng" cap="none" strike="noStrike">
                <a:solidFill>
                  <a:srgbClr val="0E57C4"/>
                </a:solidFill>
                <a:latin typeface="Arial"/>
                <a:ea typeface="Arial"/>
                <a:cs typeface="Arial"/>
                <a:sym typeface="Arial"/>
                <a:hlinkClick r:id="rId3">
                  <a:extLst>
                    <a:ext uri="{A12FA001-AC4F-418D-AE19-62706E023703}">
                      <ahyp:hlinkClr val="tx"/>
                    </a:ext>
                  </a:extLst>
                </a:hlinkClick>
              </a:rPr>
              <a:t>https://fonts.google.com/specimen/Montserrat</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0" name="Google Shape;330;p6"/>
          <p:cNvSpPr txBox="1"/>
          <p:nvPr/>
        </p:nvSpPr>
        <p:spPr>
          <a:xfrm>
            <a:off x="451675" y="1765438"/>
            <a:ext cx="77106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Colores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Por otro lado, los colores corporativos a tener en cuenta para la representación de los elementos prioritarios de la plantilla, y por tanto la utilización y uso de los mismos, son los siguientes:</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1" name="Google Shape;331;p6"/>
          <p:cNvSpPr txBox="1"/>
          <p:nvPr/>
        </p:nvSpPr>
        <p:spPr>
          <a:xfrm>
            <a:off x="451675" y="3623450"/>
            <a:ext cx="84885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Estilos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Todos los estilos de los iconos, vectores e imágenes están sujetos a modificaciones. En la siguiente diapositiva encontrarás varios bancos gratuitos donde poder descargar tus diseños. Adjuntamos también el acceso al drive donde podrás encontrar los recursos corporativos. </a:t>
            </a:r>
            <a:endParaRPr b="0" i="0" sz="1100" u="none" cap="none" strike="noStrike">
              <a:solidFill>
                <a:schemeClr val="lt1"/>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t/>
            </a:r>
            <a:endParaRPr b="0" i="0" sz="1100" u="none" cap="none" strike="noStrike">
              <a:solidFill>
                <a:schemeClr val="lt1"/>
              </a:solidFill>
              <a:latin typeface="Montserrat"/>
              <a:ea typeface="Montserrat"/>
              <a:cs typeface="Montserrat"/>
              <a:sym typeface="Montserrat"/>
            </a:endParaRPr>
          </a:p>
          <a:p>
            <a:pPr indent="-298450" lvl="0" marL="457200" marR="0" rtl="0" algn="l">
              <a:lnSpc>
                <a:spcPct val="115000"/>
              </a:lnSpc>
              <a:spcBef>
                <a:spcPts val="0"/>
              </a:spcBef>
              <a:spcAft>
                <a:spcPts val="0"/>
              </a:spcAft>
              <a:buClr>
                <a:schemeClr val="lt1"/>
              </a:buClr>
              <a:buSzPts val="1100"/>
              <a:buFont typeface="Montserrat"/>
              <a:buChar char="●"/>
            </a:pPr>
            <a:r>
              <a:rPr b="0" i="0" lang="es-ES" sz="1100" u="none" cap="none" strike="noStrike">
                <a:solidFill>
                  <a:schemeClr val="lt1"/>
                </a:solidFill>
                <a:latin typeface="Montserrat"/>
                <a:ea typeface="Montserrat"/>
                <a:cs typeface="Montserrat"/>
                <a:sym typeface="Montserrat"/>
              </a:rPr>
              <a:t>Comunicación Interna FS: </a:t>
            </a:r>
            <a:r>
              <a:rPr b="0" i="0" lang="es-ES" sz="1100" u="sng" cap="none" strike="noStrike">
                <a:solidFill>
                  <a:srgbClr val="026FC0"/>
                </a:solidFill>
                <a:latin typeface="Arial"/>
                <a:ea typeface="Arial"/>
                <a:cs typeface="Arial"/>
                <a:sym typeface="Arial"/>
                <a:hlinkClick r:id="rId4">
                  <a:extLst>
                    <a:ext uri="{A12FA001-AC4F-418D-AE19-62706E023703}">
                      <ahyp:hlinkClr val="tx"/>
                    </a:ext>
                  </a:extLst>
                </a:hlinkClick>
              </a:rPr>
              <a:t>https://drive.google.com/drive/folders/1-O-pwkAASgN9KZd1cErb_IcYdwAVsruh?usp=drive_link</a:t>
            </a:r>
            <a:endParaRPr b="0" i="0" sz="1100" u="sng" cap="none" strike="noStrike">
              <a:solidFill>
                <a:srgbClr val="026F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sng" cap="none" strike="noStrike">
              <a:solidFill>
                <a:srgbClr val="0E57C4"/>
              </a:solidFill>
              <a:latin typeface="Arial"/>
              <a:ea typeface="Arial"/>
              <a:cs typeface="Arial"/>
              <a:sym typeface="Arial"/>
            </a:endParaRPr>
          </a:p>
        </p:txBody>
      </p:sp>
      <p:grpSp>
        <p:nvGrpSpPr>
          <p:cNvPr id="332" name="Google Shape;332;p6"/>
          <p:cNvGrpSpPr/>
          <p:nvPr/>
        </p:nvGrpSpPr>
        <p:grpSpPr>
          <a:xfrm>
            <a:off x="1640638" y="2727150"/>
            <a:ext cx="5862694" cy="756175"/>
            <a:chOff x="1640638" y="2727150"/>
            <a:chExt cx="5862694" cy="756175"/>
          </a:xfrm>
        </p:grpSpPr>
        <p:grpSp>
          <p:nvGrpSpPr>
            <p:cNvPr id="333" name="Google Shape;333;p6"/>
            <p:cNvGrpSpPr/>
            <p:nvPr/>
          </p:nvGrpSpPr>
          <p:grpSpPr>
            <a:xfrm>
              <a:off x="1640638" y="2729125"/>
              <a:ext cx="791400" cy="754200"/>
              <a:chOff x="3645388" y="2947800"/>
              <a:chExt cx="791400" cy="754200"/>
            </a:xfrm>
          </p:grpSpPr>
          <p:sp>
            <p:nvSpPr>
              <p:cNvPr id="334" name="Google Shape;334;p6"/>
              <p:cNvSpPr/>
              <p:nvPr/>
            </p:nvSpPr>
            <p:spPr>
              <a:xfrm>
                <a:off x="3645388" y="2947800"/>
                <a:ext cx="791400" cy="754200"/>
              </a:xfrm>
              <a:prstGeom prst="roundRect">
                <a:avLst>
                  <a:gd fmla="val 16667" name="adj"/>
                </a:avLst>
              </a:prstGeom>
              <a:solidFill>
                <a:srgbClr val="0E57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txBox="1"/>
              <p:nvPr/>
            </p:nvSpPr>
            <p:spPr>
              <a:xfrm>
                <a:off x="3645388" y="31048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lt1"/>
                    </a:solidFill>
                    <a:latin typeface="Arial"/>
                    <a:ea typeface="Arial"/>
                    <a:cs typeface="Arial"/>
                    <a:sym typeface="Arial"/>
                  </a:rPr>
                  <a:t>#026FC1</a:t>
                </a:r>
                <a:endParaRPr b="1" i="0" sz="1000" u="none" cap="none" strike="noStrike">
                  <a:solidFill>
                    <a:schemeClr val="lt1"/>
                  </a:solidFill>
                  <a:latin typeface="Arial"/>
                  <a:ea typeface="Arial"/>
                  <a:cs typeface="Arial"/>
                  <a:sym typeface="Arial"/>
                </a:endParaRPr>
              </a:p>
            </p:txBody>
          </p:sp>
        </p:grpSp>
        <p:grpSp>
          <p:nvGrpSpPr>
            <p:cNvPr id="336" name="Google Shape;336;p6"/>
            <p:cNvGrpSpPr/>
            <p:nvPr/>
          </p:nvGrpSpPr>
          <p:grpSpPr>
            <a:xfrm>
              <a:off x="3645332" y="2727150"/>
              <a:ext cx="791406" cy="754200"/>
              <a:chOff x="4707207" y="2947800"/>
              <a:chExt cx="791406" cy="754200"/>
            </a:xfrm>
          </p:grpSpPr>
          <p:sp>
            <p:nvSpPr>
              <p:cNvPr id="337" name="Google Shape;337;p6"/>
              <p:cNvSpPr/>
              <p:nvPr/>
            </p:nvSpPr>
            <p:spPr>
              <a:xfrm>
                <a:off x="4707207" y="2947800"/>
                <a:ext cx="791400" cy="754200"/>
              </a:xfrm>
              <a:prstGeom prst="roundRect">
                <a:avLst>
                  <a:gd fmla="val 16667" name="adj"/>
                </a:avLst>
              </a:prstGeom>
              <a:solidFill>
                <a:srgbClr val="028C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txBox="1"/>
              <p:nvPr/>
            </p:nvSpPr>
            <p:spPr>
              <a:xfrm>
                <a:off x="4707213" y="31048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FFFFFF"/>
                    </a:solidFill>
                    <a:latin typeface="Arial"/>
                    <a:ea typeface="Arial"/>
                    <a:cs typeface="Arial"/>
                    <a:sym typeface="Arial"/>
                  </a:rPr>
                  <a:t>#028CF5</a:t>
                </a:r>
                <a:endParaRPr b="1" i="0" sz="1000" u="none" cap="none" strike="noStrike">
                  <a:solidFill>
                    <a:srgbClr val="FFFFFF"/>
                  </a:solidFill>
                  <a:latin typeface="Arial"/>
                  <a:ea typeface="Arial"/>
                  <a:cs typeface="Arial"/>
                  <a:sym typeface="Arial"/>
                </a:endParaRPr>
              </a:p>
            </p:txBody>
          </p:sp>
        </p:grpSp>
        <p:grpSp>
          <p:nvGrpSpPr>
            <p:cNvPr id="339" name="Google Shape;339;p6"/>
            <p:cNvGrpSpPr/>
            <p:nvPr/>
          </p:nvGrpSpPr>
          <p:grpSpPr>
            <a:xfrm>
              <a:off x="2623138" y="2729125"/>
              <a:ext cx="791400" cy="754200"/>
              <a:chOff x="3114463" y="3878900"/>
              <a:chExt cx="791400" cy="754200"/>
            </a:xfrm>
          </p:grpSpPr>
          <p:sp>
            <p:nvSpPr>
              <p:cNvPr id="340" name="Google Shape;340;p6"/>
              <p:cNvSpPr/>
              <p:nvPr/>
            </p:nvSpPr>
            <p:spPr>
              <a:xfrm>
                <a:off x="3114463" y="3878900"/>
                <a:ext cx="791400" cy="754200"/>
              </a:xfrm>
              <a:prstGeom prst="roundRect">
                <a:avLst>
                  <a:gd fmla="val 16667" name="adj"/>
                </a:avLst>
              </a:prstGeom>
              <a:solidFill>
                <a:srgbClr val="008E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txBox="1"/>
              <p:nvPr/>
            </p:nvSpPr>
            <p:spPr>
              <a:xfrm>
                <a:off x="3114463" y="40359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lt1"/>
                    </a:solidFill>
                    <a:latin typeface="Arial"/>
                    <a:ea typeface="Arial"/>
                    <a:cs typeface="Arial"/>
                    <a:sym typeface="Arial"/>
                  </a:rPr>
                  <a:t>#008ED6</a:t>
                </a:r>
                <a:endParaRPr b="1" i="0" sz="1000" u="none" cap="none" strike="noStrike">
                  <a:solidFill>
                    <a:schemeClr val="lt1"/>
                  </a:solidFill>
                  <a:latin typeface="Arial"/>
                  <a:ea typeface="Arial"/>
                  <a:cs typeface="Arial"/>
                  <a:sym typeface="Arial"/>
                </a:endParaRPr>
              </a:p>
            </p:txBody>
          </p:sp>
        </p:grpSp>
        <p:grpSp>
          <p:nvGrpSpPr>
            <p:cNvPr id="342" name="Google Shape;342;p6"/>
            <p:cNvGrpSpPr/>
            <p:nvPr/>
          </p:nvGrpSpPr>
          <p:grpSpPr>
            <a:xfrm>
              <a:off x="4667532" y="2729125"/>
              <a:ext cx="791406" cy="754200"/>
              <a:chOff x="4176282" y="3878900"/>
              <a:chExt cx="791406" cy="754200"/>
            </a:xfrm>
          </p:grpSpPr>
          <p:sp>
            <p:nvSpPr>
              <p:cNvPr id="343" name="Google Shape;343;p6"/>
              <p:cNvSpPr/>
              <p:nvPr/>
            </p:nvSpPr>
            <p:spPr>
              <a:xfrm>
                <a:off x="4176282" y="3878900"/>
                <a:ext cx="791400" cy="754200"/>
              </a:xfrm>
              <a:prstGeom prst="roundRect">
                <a:avLst>
                  <a:gd fmla="val 16667" name="adj"/>
                </a:avLst>
              </a:prstGeom>
              <a:solidFill>
                <a:srgbClr val="D4F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txBox="1"/>
              <p:nvPr/>
            </p:nvSpPr>
            <p:spPr>
              <a:xfrm>
                <a:off x="4176288" y="40359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191919"/>
                    </a:solidFill>
                    <a:latin typeface="Arial"/>
                    <a:ea typeface="Arial"/>
                    <a:cs typeface="Arial"/>
                    <a:sym typeface="Arial"/>
                  </a:rPr>
                  <a:t>#D4F1FF</a:t>
                </a:r>
                <a:endParaRPr b="1" i="0" sz="1000" u="none" cap="none" strike="noStrike">
                  <a:solidFill>
                    <a:srgbClr val="191919"/>
                  </a:solidFill>
                  <a:latin typeface="Arial"/>
                  <a:ea typeface="Arial"/>
                  <a:cs typeface="Arial"/>
                  <a:sym typeface="Arial"/>
                </a:endParaRPr>
              </a:p>
            </p:txBody>
          </p:sp>
        </p:grpSp>
        <p:grpSp>
          <p:nvGrpSpPr>
            <p:cNvPr id="345" name="Google Shape;345;p6"/>
            <p:cNvGrpSpPr/>
            <p:nvPr/>
          </p:nvGrpSpPr>
          <p:grpSpPr>
            <a:xfrm>
              <a:off x="5689732" y="2727150"/>
              <a:ext cx="791406" cy="754200"/>
              <a:chOff x="5238132" y="3878900"/>
              <a:chExt cx="791406" cy="754200"/>
            </a:xfrm>
          </p:grpSpPr>
          <p:sp>
            <p:nvSpPr>
              <p:cNvPr id="346" name="Google Shape;346;p6"/>
              <p:cNvSpPr/>
              <p:nvPr/>
            </p:nvSpPr>
            <p:spPr>
              <a:xfrm>
                <a:off x="5238132" y="3878900"/>
                <a:ext cx="791400" cy="754200"/>
              </a:xfrm>
              <a:prstGeom prst="roundRect">
                <a:avLst>
                  <a:gd fmla="val 16667" name="adj"/>
                </a:avLst>
              </a:prstGeom>
              <a:solidFill>
                <a:srgbClr val="F3F7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txBox="1"/>
              <p:nvPr/>
            </p:nvSpPr>
            <p:spPr>
              <a:xfrm>
                <a:off x="5238138" y="4035950"/>
                <a:ext cx="791400" cy="440100"/>
              </a:xfrm>
              <a:prstGeom prst="rect">
                <a:avLst/>
              </a:prstGeom>
              <a:solidFill>
                <a:srgbClr val="F3F7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dk1"/>
                    </a:solidFill>
                    <a:latin typeface="Arial"/>
                    <a:ea typeface="Arial"/>
                    <a:cs typeface="Arial"/>
                    <a:sym typeface="Arial"/>
                  </a:rPr>
                  <a:t>#F3F7FB</a:t>
                </a:r>
                <a:endParaRPr b="1" i="0" sz="1000" u="none" cap="none" strike="noStrike">
                  <a:solidFill>
                    <a:schemeClr val="dk1"/>
                  </a:solidFill>
                  <a:latin typeface="Arial"/>
                  <a:ea typeface="Arial"/>
                  <a:cs typeface="Arial"/>
                  <a:sym typeface="Arial"/>
                </a:endParaRPr>
              </a:p>
            </p:txBody>
          </p:sp>
        </p:grpSp>
        <p:sp>
          <p:nvSpPr>
            <p:cNvPr id="348" name="Google Shape;348;p6"/>
            <p:cNvSpPr/>
            <p:nvPr/>
          </p:nvSpPr>
          <p:spPr>
            <a:xfrm>
              <a:off x="6711932" y="2727150"/>
              <a:ext cx="791400" cy="754200"/>
            </a:xfrm>
            <a:prstGeom prst="roundRect">
              <a:avLst>
                <a:gd fmla="val 16667" name="adj"/>
              </a:avLst>
            </a:prstGeom>
            <a:solidFill>
              <a:srgbClr val="00102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txBox="1"/>
            <p:nvPr/>
          </p:nvSpPr>
          <p:spPr>
            <a:xfrm>
              <a:off x="6772900" y="2884200"/>
              <a:ext cx="679500" cy="440100"/>
            </a:xfrm>
            <a:prstGeom prst="rect">
              <a:avLst/>
            </a:prstGeom>
            <a:solidFill>
              <a:srgbClr val="00102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s-ES" sz="1000" u="none" cap="none" strike="noStrike">
                  <a:solidFill>
                    <a:schemeClr val="lt1"/>
                  </a:solidFill>
                  <a:latin typeface="Arial"/>
                  <a:ea typeface="Arial"/>
                  <a:cs typeface="Arial"/>
                  <a:sym typeface="Arial"/>
                </a:rPr>
                <a:t>#001021</a:t>
              </a:r>
              <a:endParaRPr b="1" i="0" sz="1000" u="none" cap="none" strike="noStrik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3"/>
          <p:cNvGrpSpPr/>
          <p:nvPr/>
        </p:nvGrpSpPr>
        <p:grpSpPr>
          <a:xfrm>
            <a:off x="352975" y="781200"/>
            <a:ext cx="4633800" cy="1763298"/>
            <a:chOff x="352975" y="781200"/>
            <a:chExt cx="4633800" cy="1763298"/>
          </a:xfrm>
        </p:grpSpPr>
        <p:sp>
          <p:nvSpPr>
            <p:cNvPr id="180" name="Google Shape;180;p3"/>
            <p:cNvSpPr txBox="1"/>
            <p:nvPr/>
          </p:nvSpPr>
          <p:spPr>
            <a:xfrm>
              <a:off x="352975" y="1962203"/>
              <a:ext cx="4633800" cy="58229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i="0" lang="es-ES" sz="3200" u="none" cap="none" strike="noStrike">
                  <a:solidFill>
                    <a:srgbClr val="FDFDFD"/>
                  </a:solidFill>
                  <a:latin typeface="Arial"/>
                  <a:ea typeface="Arial"/>
                  <a:cs typeface="Arial"/>
                  <a:sym typeface="Arial"/>
                </a:rPr>
                <a:t>Requisitos funcionales</a:t>
              </a:r>
              <a:endParaRPr b="1" i="0" sz="3200" u="none" cap="none" strike="noStrike">
                <a:solidFill>
                  <a:srgbClr val="FDFDFD"/>
                </a:solidFill>
                <a:latin typeface="Arial"/>
                <a:ea typeface="Arial"/>
                <a:cs typeface="Arial"/>
                <a:sym typeface="Arial"/>
              </a:endParaRPr>
            </a:p>
          </p:txBody>
        </p:sp>
        <p:sp>
          <p:nvSpPr>
            <p:cNvPr id="181" name="Google Shape;181;p3"/>
            <p:cNvSpPr txBox="1"/>
            <p:nvPr/>
          </p:nvSpPr>
          <p:spPr>
            <a:xfrm>
              <a:off x="352975" y="781200"/>
              <a:ext cx="3087900" cy="333375"/>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4"/>
          <p:cNvGrpSpPr/>
          <p:nvPr/>
        </p:nvGrpSpPr>
        <p:grpSpPr>
          <a:xfrm>
            <a:off x="0" y="331470"/>
            <a:ext cx="7136765" cy="563880"/>
            <a:chOff x="0" y="243314"/>
            <a:chExt cx="7136725" cy="994800"/>
          </a:xfrm>
        </p:grpSpPr>
        <p:sp>
          <p:nvSpPr>
            <p:cNvPr id="187" name="Google Shape;187;p4"/>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b="0" i="0" lang="es-ES" sz="2000" u="none" cap="none" strike="noStrike">
                  <a:solidFill>
                    <a:srgbClr val="026FC1"/>
                  </a:solidFill>
                  <a:latin typeface="Montserrat SemiBold"/>
                  <a:ea typeface="Montserrat SemiBold"/>
                  <a:cs typeface="Montserrat SemiBold"/>
                  <a:sym typeface="Montserrat SemiBold"/>
                </a:rPr>
                <a:t>Requisitos funcionales</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188" name="Google Shape;188;p4"/>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4"/>
          <p:cNvSpPr txBox="1"/>
          <p:nvPr/>
        </p:nvSpPr>
        <p:spPr>
          <a:xfrm>
            <a:off x="452755" y="1183005"/>
            <a:ext cx="8393430" cy="3639185"/>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Empleados: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Consulta de los empleados activos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Inserción de empleados en la base de datos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Baja de empleados mediante el añadido de una fecha de baja</a:t>
            </a:r>
            <a:endParaRPr sz="1300">
              <a:solidFill>
                <a:srgbClr val="1B1B1B"/>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Proyectos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Consulta de proyectos activos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Inserción de proyectos en la base de datos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Baja de proyectos mediante el añadido de una fecha de baja</a:t>
            </a:r>
            <a:endParaRPr sz="1300">
              <a:solidFill>
                <a:srgbClr val="1B1B1B"/>
              </a:solidFill>
              <a:latin typeface="Montserrat"/>
              <a:ea typeface="Montserrat"/>
              <a:cs typeface="Montserrat"/>
              <a:sym typeface="Montserrat"/>
            </a:endParaRPr>
          </a:p>
          <a:p>
            <a:pPr indent="0" lvl="0" marL="91440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Empleados-Proyectos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Asignación y desasignación de empleados en proyectos activos</a:t>
            </a:r>
            <a:endParaRPr sz="1300">
              <a:solidFill>
                <a:srgbClr val="1B1B1B"/>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Análisis de datos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Lectura de datos y creación de gráficas en base a los mismos</a:t>
            </a:r>
            <a:endParaRPr sz="1300">
              <a:solidFill>
                <a:srgbClr val="1B1B1B"/>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g2ded676968b_0_508"/>
          <p:cNvGrpSpPr/>
          <p:nvPr/>
        </p:nvGrpSpPr>
        <p:grpSpPr>
          <a:xfrm>
            <a:off x="352975" y="781200"/>
            <a:ext cx="4633800" cy="1766003"/>
            <a:chOff x="352975" y="781200"/>
            <a:chExt cx="4633800" cy="1766003"/>
          </a:xfrm>
        </p:grpSpPr>
        <p:sp>
          <p:nvSpPr>
            <p:cNvPr id="195" name="Google Shape;195;g2ded676968b_0_508"/>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Tecnologías utilizadas</a:t>
              </a:r>
              <a:endParaRPr b="1" i="0" sz="3200" u="none" cap="none" strike="noStrike">
                <a:solidFill>
                  <a:srgbClr val="FDFDFD"/>
                </a:solidFill>
                <a:latin typeface="Arial"/>
                <a:ea typeface="Arial"/>
                <a:cs typeface="Arial"/>
                <a:sym typeface="Arial"/>
              </a:endParaRPr>
            </a:p>
          </p:txBody>
        </p:sp>
        <p:sp>
          <p:nvSpPr>
            <p:cNvPr id="196" name="Google Shape;196;g2ded676968b_0_508"/>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g2ded676968b_0_0"/>
          <p:cNvGrpSpPr/>
          <p:nvPr/>
        </p:nvGrpSpPr>
        <p:grpSpPr>
          <a:xfrm>
            <a:off x="0" y="331463"/>
            <a:ext cx="7136725" cy="563853"/>
            <a:chOff x="0" y="243314"/>
            <a:chExt cx="7136725" cy="994800"/>
          </a:xfrm>
        </p:grpSpPr>
        <p:sp>
          <p:nvSpPr>
            <p:cNvPr id="203" name="Google Shape;203;g2ded676968b_0_0"/>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Tecnologías utilizadas</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04" name="Google Shape;204;g2ded676968b_0_0"/>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05" name="Google Shape;205;g2ded676968b_0_0"/>
          <p:cNvGraphicFramePr/>
          <p:nvPr/>
        </p:nvGraphicFramePr>
        <p:xfrm>
          <a:off x="325725" y="895325"/>
          <a:ext cx="3000000" cy="3000000"/>
        </p:xfrm>
        <a:graphic>
          <a:graphicData uri="http://schemas.openxmlformats.org/drawingml/2006/table">
            <a:tbl>
              <a:tblPr>
                <a:noFill/>
                <a:tableStyleId>{01A09248-3725-4790-B5CE-ABA1D974BA01}</a:tableStyleId>
              </a:tblPr>
              <a:tblGrid>
                <a:gridCol w="2840250"/>
                <a:gridCol w="2840250"/>
                <a:gridCol w="2840250"/>
              </a:tblGrid>
              <a:tr h="490650">
                <a:tc>
                  <a:txBody>
                    <a:bodyPr/>
                    <a:lstStyle/>
                    <a:p>
                      <a:pPr indent="0" lvl="0" marL="0" rtl="0" algn="ctr">
                        <a:lnSpc>
                          <a:spcPct val="115000"/>
                        </a:lnSpc>
                        <a:spcBef>
                          <a:spcPts val="0"/>
                        </a:spcBef>
                        <a:spcAft>
                          <a:spcPts val="0"/>
                        </a:spcAft>
                        <a:buClr>
                          <a:schemeClr val="dk1"/>
                        </a:buClr>
                        <a:buSzPts val="1800"/>
                        <a:buFont typeface="Arial"/>
                        <a:buNone/>
                      </a:pPr>
                      <a:r>
                        <a:rPr lang="es-ES" sz="1700">
                          <a:solidFill>
                            <a:schemeClr val="accent1"/>
                          </a:solidFill>
                          <a:latin typeface="Montserrat SemiBold"/>
                          <a:ea typeface="Montserrat SemiBold"/>
                          <a:cs typeface="Montserrat SemiBold"/>
                          <a:sym typeface="Montserrat SemiBold"/>
                        </a:rPr>
                        <a:t>BackEnd</a:t>
                      </a:r>
                      <a:endParaRPr sz="1100"/>
                    </a:p>
                  </a:txBody>
                  <a:tcPr marT="91425" marB="91425" marR="91425" marL="91425"/>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FrontEnd</a:t>
                      </a:r>
                      <a:endParaRPr/>
                    </a:p>
                  </a:txBody>
                  <a:tcPr marT="91425" marB="91425" marR="91425" marL="91425"/>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Análisis</a:t>
                      </a:r>
                      <a:endParaRPr/>
                    </a:p>
                  </a:txBody>
                  <a:tcPr marT="91425" marB="91425" marR="91425" marL="91425"/>
                </a:tc>
              </a:tr>
              <a:tr h="3523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06" name="Google Shape;206;g2ded676968b_0_0"/>
          <p:cNvPicPr preferRelativeResize="0"/>
          <p:nvPr/>
        </p:nvPicPr>
        <p:blipFill>
          <a:blip r:embed="rId3">
            <a:alphaModFix/>
          </a:blip>
          <a:stretch>
            <a:fillRect/>
          </a:stretch>
        </p:blipFill>
        <p:spPr>
          <a:xfrm>
            <a:off x="713065" y="1462182"/>
            <a:ext cx="2028205" cy="773175"/>
          </a:xfrm>
          <a:prstGeom prst="rect">
            <a:avLst/>
          </a:prstGeom>
          <a:noFill/>
          <a:ln>
            <a:noFill/>
          </a:ln>
        </p:spPr>
      </p:pic>
      <p:pic>
        <p:nvPicPr>
          <p:cNvPr id="207" name="Google Shape;207;g2ded676968b_0_0"/>
          <p:cNvPicPr preferRelativeResize="0"/>
          <p:nvPr/>
        </p:nvPicPr>
        <p:blipFill>
          <a:blip r:embed="rId4">
            <a:alphaModFix/>
          </a:blip>
          <a:stretch>
            <a:fillRect/>
          </a:stretch>
        </p:blipFill>
        <p:spPr>
          <a:xfrm>
            <a:off x="1582839" y="2221641"/>
            <a:ext cx="1479101" cy="962957"/>
          </a:xfrm>
          <a:prstGeom prst="rect">
            <a:avLst/>
          </a:prstGeom>
          <a:noFill/>
          <a:ln>
            <a:noFill/>
          </a:ln>
        </p:spPr>
      </p:pic>
      <p:pic>
        <p:nvPicPr>
          <p:cNvPr id="208" name="Google Shape;208;g2ded676968b_0_0"/>
          <p:cNvPicPr preferRelativeResize="0"/>
          <p:nvPr/>
        </p:nvPicPr>
        <p:blipFill>
          <a:blip r:embed="rId5">
            <a:alphaModFix/>
          </a:blip>
          <a:stretch>
            <a:fillRect/>
          </a:stretch>
        </p:blipFill>
        <p:spPr>
          <a:xfrm>
            <a:off x="888085" y="3172750"/>
            <a:ext cx="1678200" cy="906225"/>
          </a:xfrm>
          <a:prstGeom prst="rect">
            <a:avLst/>
          </a:prstGeom>
          <a:noFill/>
          <a:ln>
            <a:noFill/>
          </a:ln>
        </p:spPr>
      </p:pic>
      <p:pic>
        <p:nvPicPr>
          <p:cNvPr id="209" name="Google Shape;209;g2ded676968b_0_0"/>
          <p:cNvPicPr preferRelativeResize="0"/>
          <p:nvPr/>
        </p:nvPicPr>
        <p:blipFill>
          <a:blip r:embed="rId6">
            <a:alphaModFix/>
          </a:blip>
          <a:stretch>
            <a:fillRect/>
          </a:stretch>
        </p:blipFill>
        <p:spPr>
          <a:xfrm>
            <a:off x="978880" y="4051063"/>
            <a:ext cx="1496592" cy="773175"/>
          </a:xfrm>
          <a:prstGeom prst="rect">
            <a:avLst/>
          </a:prstGeom>
          <a:noFill/>
          <a:ln>
            <a:noFill/>
          </a:ln>
        </p:spPr>
      </p:pic>
      <p:pic>
        <p:nvPicPr>
          <p:cNvPr id="210" name="Google Shape;210;g2ded676968b_0_0"/>
          <p:cNvPicPr preferRelativeResize="0"/>
          <p:nvPr/>
        </p:nvPicPr>
        <p:blipFill>
          <a:blip r:embed="rId7">
            <a:alphaModFix/>
          </a:blip>
          <a:stretch>
            <a:fillRect/>
          </a:stretch>
        </p:blipFill>
        <p:spPr>
          <a:xfrm>
            <a:off x="3416737" y="1385975"/>
            <a:ext cx="2338725" cy="1169386"/>
          </a:xfrm>
          <a:prstGeom prst="rect">
            <a:avLst/>
          </a:prstGeom>
          <a:noFill/>
          <a:ln>
            <a:noFill/>
          </a:ln>
        </p:spPr>
      </p:pic>
      <p:pic>
        <p:nvPicPr>
          <p:cNvPr id="211" name="Google Shape;211;g2ded676968b_0_0"/>
          <p:cNvPicPr preferRelativeResize="0"/>
          <p:nvPr/>
        </p:nvPicPr>
        <p:blipFill>
          <a:blip r:embed="rId8">
            <a:alphaModFix/>
          </a:blip>
          <a:stretch>
            <a:fillRect/>
          </a:stretch>
        </p:blipFill>
        <p:spPr>
          <a:xfrm>
            <a:off x="3491225" y="2812776"/>
            <a:ext cx="2338730" cy="563850"/>
          </a:xfrm>
          <a:prstGeom prst="rect">
            <a:avLst/>
          </a:prstGeom>
          <a:noFill/>
          <a:ln>
            <a:noFill/>
          </a:ln>
        </p:spPr>
      </p:pic>
      <p:pic>
        <p:nvPicPr>
          <p:cNvPr id="212" name="Google Shape;212;g2ded676968b_0_0"/>
          <p:cNvPicPr preferRelativeResize="0"/>
          <p:nvPr/>
        </p:nvPicPr>
        <p:blipFill>
          <a:blip r:embed="rId9">
            <a:alphaModFix/>
          </a:blip>
          <a:stretch>
            <a:fillRect/>
          </a:stretch>
        </p:blipFill>
        <p:spPr>
          <a:xfrm>
            <a:off x="3491225" y="3732800"/>
            <a:ext cx="906226" cy="906226"/>
          </a:xfrm>
          <a:prstGeom prst="rect">
            <a:avLst/>
          </a:prstGeom>
          <a:noFill/>
          <a:ln>
            <a:noFill/>
          </a:ln>
        </p:spPr>
      </p:pic>
      <p:pic>
        <p:nvPicPr>
          <p:cNvPr id="213" name="Google Shape;213;g2ded676968b_0_0"/>
          <p:cNvPicPr preferRelativeResize="0"/>
          <p:nvPr/>
        </p:nvPicPr>
        <p:blipFill>
          <a:blip r:embed="rId10">
            <a:alphaModFix/>
          </a:blip>
          <a:stretch>
            <a:fillRect/>
          </a:stretch>
        </p:blipFill>
        <p:spPr>
          <a:xfrm>
            <a:off x="4853175" y="3732800"/>
            <a:ext cx="906225" cy="906225"/>
          </a:xfrm>
          <a:prstGeom prst="rect">
            <a:avLst/>
          </a:prstGeom>
          <a:noFill/>
          <a:ln>
            <a:noFill/>
          </a:ln>
        </p:spPr>
      </p:pic>
      <p:pic>
        <p:nvPicPr>
          <p:cNvPr id="214" name="Google Shape;214;g2ded676968b_0_0"/>
          <p:cNvPicPr preferRelativeResize="0"/>
          <p:nvPr/>
        </p:nvPicPr>
        <p:blipFill>
          <a:blip r:embed="rId11">
            <a:alphaModFix/>
          </a:blip>
          <a:stretch>
            <a:fillRect/>
          </a:stretch>
        </p:blipFill>
        <p:spPr>
          <a:xfrm>
            <a:off x="6124225" y="1509362"/>
            <a:ext cx="2608707" cy="773175"/>
          </a:xfrm>
          <a:prstGeom prst="rect">
            <a:avLst/>
          </a:prstGeom>
          <a:noFill/>
          <a:ln>
            <a:noFill/>
          </a:ln>
        </p:spPr>
      </p:pic>
      <p:pic>
        <p:nvPicPr>
          <p:cNvPr id="215" name="Google Shape;215;g2ded676968b_0_0"/>
          <p:cNvPicPr preferRelativeResize="0"/>
          <p:nvPr/>
        </p:nvPicPr>
        <p:blipFill>
          <a:blip r:embed="rId12">
            <a:alphaModFix/>
          </a:blip>
          <a:stretch>
            <a:fillRect/>
          </a:stretch>
        </p:blipFill>
        <p:spPr>
          <a:xfrm>
            <a:off x="6626425" y="2168358"/>
            <a:ext cx="1604275" cy="1069517"/>
          </a:xfrm>
          <a:prstGeom prst="rect">
            <a:avLst/>
          </a:prstGeom>
          <a:noFill/>
          <a:ln>
            <a:noFill/>
          </a:ln>
        </p:spPr>
      </p:pic>
      <p:pic>
        <p:nvPicPr>
          <p:cNvPr id="216" name="Google Shape;216;g2ded676968b_0_0"/>
          <p:cNvPicPr preferRelativeResize="0"/>
          <p:nvPr/>
        </p:nvPicPr>
        <p:blipFill>
          <a:blip r:embed="rId13">
            <a:alphaModFix/>
          </a:blip>
          <a:stretch>
            <a:fillRect/>
          </a:stretch>
        </p:blipFill>
        <p:spPr>
          <a:xfrm>
            <a:off x="6438858" y="3732800"/>
            <a:ext cx="1979400" cy="1169375"/>
          </a:xfrm>
          <a:prstGeom prst="rect">
            <a:avLst/>
          </a:prstGeom>
          <a:noFill/>
          <a:ln>
            <a:noFill/>
          </a:ln>
        </p:spPr>
      </p:pic>
      <p:pic>
        <p:nvPicPr>
          <p:cNvPr id="217" name="Google Shape;217;g2ded676968b_0_0"/>
          <p:cNvPicPr preferRelativeResize="0"/>
          <p:nvPr/>
        </p:nvPicPr>
        <p:blipFill>
          <a:blip r:embed="rId14">
            <a:alphaModFix/>
          </a:blip>
          <a:stretch>
            <a:fillRect/>
          </a:stretch>
        </p:blipFill>
        <p:spPr>
          <a:xfrm>
            <a:off x="6259212" y="3172756"/>
            <a:ext cx="2338723" cy="693088"/>
          </a:xfrm>
          <a:prstGeom prst="rect">
            <a:avLst/>
          </a:prstGeom>
          <a:noFill/>
          <a:ln>
            <a:noFill/>
          </a:ln>
        </p:spPr>
      </p:pic>
      <p:pic>
        <p:nvPicPr>
          <p:cNvPr id="218" name="Google Shape;218;g2ded676968b_0_0"/>
          <p:cNvPicPr preferRelativeResize="0"/>
          <p:nvPr/>
        </p:nvPicPr>
        <p:blipFill>
          <a:blip r:embed="rId15">
            <a:alphaModFix/>
          </a:blip>
          <a:stretch>
            <a:fillRect/>
          </a:stretch>
        </p:blipFill>
        <p:spPr>
          <a:xfrm>
            <a:off x="584725" y="2250002"/>
            <a:ext cx="906225" cy="90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pSp>
        <p:nvGrpSpPr>
          <p:cNvPr id="223" name="Google Shape;223;g2ded676968b_0_514"/>
          <p:cNvGrpSpPr/>
          <p:nvPr/>
        </p:nvGrpSpPr>
        <p:grpSpPr>
          <a:xfrm>
            <a:off x="352975" y="781200"/>
            <a:ext cx="5293800" cy="1766000"/>
            <a:chOff x="352975" y="781200"/>
            <a:chExt cx="5293800" cy="1766000"/>
          </a:xfrm>
        </p:grpSpPr>
        <p:sp>
          <p:nvSpPr>
            <p:cNvPr id="224" name="Google Shape;224;g2ded676968b_0_514"/>
            <p:cNvSpPr txBox="1"/>
            <p:nvPr/>
          </p:nvSpPr>
          <p:spPr>
            <a:xfrm>
              <a:off x="352975" y="1962200"/>
              <a:ext cx="529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Arquitectura del proyecto</a:t>
              </a:r>
              <a:endParaRPr b="1" i="0" sz="3200" u="none" cap="none" strike="noStrike">
                <a:solidFill>
                  <a:srgbClr val="FDFDFD"/>
                </a:solidFill>
                <a:latin typeface="Arial"/>
                <a:ea typeface="Arial"/>
                <a:cs typeface="Arial"/>
                <a:sym typeface="Arial"/>
              </a:endParaRPr>
            </a:p>
          </p:txBody>
        </p:sp>
        <p:sp>
          <p:nvSpPr>
            <p:cNvPr id="225" name="Google Shape;225;g2ded676968b_0_514"/>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g2ded676968b_0_26"/>
          <p:cNvGrpSpPr/>
          <p:nvPr/>
        </p:nvGrpSpPr>
        <p:grpSpPr>
          <a:xfrm>
            <a:off x="0" y="331463"/>
            <a:ext cx="7136725" cy="563853"/>
            <a:chOff x="0" y="243314"/>
            <a:chExt cx="7136725" cy="994800"/>
          </a:xfrm>
        </p:grpSpPr>
        <p:sp>
          <p:nvSpPr>
            <p:cNvPr id="232" name="Google Shape;232;g2ded676968b_0_26"/>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Arquitectura del proyecto</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33" name="Google Shape;233;g2ded676968b_0_26"/>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34" name="Google Shape;234;g2ded676968b_0_26"/>
          <p:cNvGraphicFramePr/>
          <p:nvPr/>
        </p:nvGraphicFramePr>
        <p:xfrm>
          <a:off x="502125" y="895325"/>
          <a:ext cx="3000000" cy="3000000"/>
        </p:xfrm>
        <a:graphic>
          <a:graphicData uri="http://schemas.openxmlformats.org/drawingml/2006/table">
            <a:tbl>
              <a:tblPr>
                <a:noFill/>
                <a:tableStyleId>{01A09248-3725-4790-B5CE-ABA1D974BA01}</a:tableStyleId>
              </a:tblPr>
              <a:tblGrid>
                <a:gridCol w="2745050"/>
                <a:gridCol w="3055800"/>
                <a:gridCol w="2284800"/>
              </a:tblGrid>
              <a:tr h="476975">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Cliente</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Servidor</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Base de Datos</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567775">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sp>
        <p:nvSpPr>
          <p:cNvPr id="235" name="Google Shape;235;g2ded676968b_0_26"/>
          <p:cNvSpPr/>
          <p:nvPr/>
        </p:nvSpPr>
        <p:spPr>
          <a:xfrm>
            <a:off x="753200" y="1857675"/>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Diseño Web e</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Interfaz </a:t>
            </a:r>
            <a:endParaRPr sz="1700">
              <a:solidFill>
                <a:schemeClr val="accent1"/>
              </a:solidFill>
              <a:latin typeface="Montserrat SemiBold"/>
              <a:ea typeface="Montserrat SemiBold"/>
              <a:cs typeface="Montserrat SemiBold"/>
              <a:sym typeface="Montserrat SemiBold"/>
            </a:endParaRPr>
          </a:p>
        </p:txBody>
      </p:sp>
      <p:sp>
        <p:nvSpPr>
          <p:cNvPr id="236" name="Google Shape;236;g2ded676968b_0_26"/>
          <p:cNvSpPr/>
          <p:nvPr/>
        </p:nvSpPr>
        <p:spPr>
          <a:xfrm>
            <a:off x="752900" y="2861600"/>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Vue </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Vuetify</a:t>
            </a:r>
            <a:endParaRPr sz="1700">
              <a:solidFill>
                <a:schemeClr val="accent1"/>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a:p>
        </p:txBody>
      </p:sp>
      <p:sp>
        <p:nvSpPr>
          <p:cNvPr id="237" name="Google Shape;237;g2ded676968b_0_26"/>
          <p:cNvSpPr/>
          <p:nvPr/>
        </p:nvSpPr>
        <p:spPr>
          <a:xfrm>
            <a:off x="3707850" y="1857675"/>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Repositorio</a:t>
            </a:r>
            <a:endParaRPr/>
          </a:p>
        </p:txBody>
      </p:sp>
      <p:sp>
        <p:nvSpPr>
          <p:cNvPr id="238" name="Google Shape;238;g2ded676968b_0_26"/>
          <p:cNvSpPr/>
          <p:nvPr/>
        </p:nvSpPr>
        <p:spPr>
          <a:xfrm>
            <a:off x="3708150" y="2861600"/>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Servicio</a:t>
            </a:r>
            <a:endParaRPr/>
          </a:p>
        </p:txBody>
      </p:sp>
      <p:sp>
        <p:nvSpPr>
          <p:cNvPr id="239" name="Google Shape;239;g2ded676968b_0_26"/>
          <p:cNvSpPr/>
          <p:nvPr/>
        </p:nvSpPr>
        <p:spPr>
          <a:xfrm>
            <a:off x="3708150" y="3865525"/>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Controlador</a:t>
            </a:r>
            <a:r>
              <a:rPr lang="es-ES" sz="1700">
                <a:solidFill>
                  <a:schemeClr val="accent1"/>
                </a:solidFill>
                <a:latin typeface="Montserrat SemiBold"/>
                <a:ea typeface="Montserrat SemiBold"/>
                <a:cs typeface="Montserrat SemiBold"/>
                <a:sym typeface="Montserrat SemiBold"/>
              </a:rPr>
              <a:t> </a:t>
            </a:r>
            <a:endParaRPr/>
          </a:p>
        </p:txBody>
      </p:sp>
      <p:sp>
        <p:nvSpPr>
          <p:cNvPr id="240" name="Google Shape;240;g2ded676968b_0_26"/>
          <p:cNvSpPr/>
          <p:nvPr/>
        </p:nvSpPr>
        <p:spPr>
          <a:xfrm>
            <a:off x="752900" y="3865650"/>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Solicitudes</a:t>
            </a:r>
            <a:endParaRPr/>
          </a:p>
        </p:txBody>
      </p:sp>
      <p:sp>
        <p:nvSpPr>
          <p:cNvPr id="241" name="Google Shape;241;g2ded676968b_0_26"/>
          <p:cNvSpPr/>
          <p:nvPr/>
        </p:nvSpPr>
        <p:spPr>
          <a:xfrm rot="10800000">
            <a:off x="2754000" y="386552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g2ded676968b_0_26"/>
          <p:cNvSpPr/>
          <p:nvPr/>
        </p:nvSpPr>
        <p:spPr>
          <a:xfrm>
            <a:off x="2848075" y="425252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2ded676968b_0_26"/>
          <p:cNvSpPr/>
          <p:nvPr/>
        </p:nvSpPr>
        <p:spPr>
          <a:xfrm>
            <a:off x="6604375" y="1857675"/>
            <a:ext cx="1794000" cy="27486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	Registros</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MySQL</a:t>
            </a:r>
            <a:endParaRPr sz="1700">
              <a:solidFill>
                <a:schemeClr val="accent1"/>
              </a:solidFill>
              <a:latin typeface="Montserrat SemiBold"/>
              <a:ea typeface="Montserrat SemiBold"/>
              <a:cs typeface="Montserrat SemiBold"/>
              <a:sym typeface="Montserrat SemiBold"/>
            </a:endParaRPr>
          </a:p>
        </p:txBody>
      </p:sp>
      <p:sp>
        <p:nvSpPr>
          <p:cNvPr id="244" name="Google Shape;244;g2ded676968b_0_26"/>
          <p:cNvSpPr/>
          <p:nvPr/>
        </p:nvSpPr>
        <p:spPr>
          <a:xfrm rot="10800000">
            <a:off x="5669825" y="185767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g2ded676968b_0_26"/>
          <p:cNvSpPr/>
          <p:nvPr/>
        </p:nvSpPr>
        <p:spPr>
          <a:xfrm>
            <a:off x="5763900" y="224467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g2ded676968b_0_520"/>
          <p:cNvGrpSpPr/>
          <p:nvPr/>
        </p:nvGrpSpPr>
        <p:grpSpPr>
          <a:xfrm>
            <a:off x="352975" y="781200"/>
            <a:ext cx="4835100" cy="1766000"/>
            <a:chOff x="352975" y="781200"/>
            <a:chExt cx="4835100" cy="1766000"/>
          </a:xfrm>
        </p:grpSpPr>
        <p:sp>
          <p:nvSpPr>
            <p:cNvPr id="251" name="Google Shape;251;g2ded676968b_0_520"/>
            <p:cNvSpPr txBox="1"/>
            <p:nvPr/>
          </p:nvSpPr>
          <p:spPr>
            <a:xfrm>
              <a:off x="352975" y="1962200"/>
              <a:ext cx="48351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Estructura del proyecto</a:t>
              </a:r>
              <a:endParaRPr b="1" i="0" sz="3200" u="none" cap="none" strike="noStrike">
                <a:solidFill>
                  <a:srgbClr val="FDFDFD"/>
                </a:solidFill>
                <a:latin typeface="Arial"/>
                <a:ea typeface="Arial"/>
                <a:cs typeface="Arial"/>
                <a:sym typeface="Arial"/>
              </a:endParaRPr>
            </a:p>
          </p:txBody>
        </p:sp>
        <p:sp>
          <p:nvSpPr>
            <p:cNvPr id="252" name="Google Shape;252;g2ded676968b_0_520"/>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S">
  <a:themeElements>
    <a:clrScheme name="Simple Light">
      <a:dk1>
        <a:srgbClr val="1B1B1B"/>
      </a:dk1>
      <a:lt1>
        <a:srgbClr val="FFFFFF"/>
      </a:lt1>
      <a:dk2>
        <a:srgbClr val="595959"/>
      </a:dk2>
      <a:lt2>
        <a:srgbClr val="EEEEEE"/>
      </a:lt2>
      <a:accent1>
        <a:srgbClr val="026FC1"/>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2024-05-13T08:21:58Z</dcterms:created>
  <dc:creator>Aitor Izquierdo Fernández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5D699CF51AFF4326801BBE6B1CC31FF1_12</vt:lpwstr>
  </property>
  <property fmtid="{D5CDD505-2E9C-101B-9397-08002B2CF9AE}" pid="3" name="KSOProductBuildVer">
    <vt:lpwstr>3082-12.2.0.16731</vt:lpwstr>
  </property>
</Properties>
</file>